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4" r:id="rId3"/>
    <p:sldId id="265" r:id="rId4"/>
    <p:sldId id="257" r:id="rId5"/>
    <p:sldId id="258" r:id="rId6"/>
    <p:sldId id="259" r:id="rId7"/>
    <p:sldId id="260" r:id="rId8"/>
    <p:sldId id="263" r:id="rId9"/>
    <p:sldId id="266" r:id="rId10"/>
    <p:sldId id="268" r:id="rId11"/>
    <p:sldId id="269" r:id="rId12"/>
    <p:sldId id="262" r:id="rId13"/>
    <p:sldId id="27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 dt="2021-03-15T22:35:11.442"/>
    <p1510:client id="{112A169F-F3CF-EE78-3617-07881C026F5B}" v="6" dt="2021-03-15T11:40:23.511"/>
    <p1510:client id="{1EACBC37-717E-F27B-ECA1-1E56AFFD3653}" v="757" dt="2021-03-15T01:12:48.363"/>
    <p1510:client id="{2F2B2738-39EB-E7FB-5388-D042C78CED6A}" v="14" dt="2021-03-14T20:24:14.932"/>
    <p1510:client id="{49AE89D2-F451-756B-8B1D-536C6D31713E}" v="174" dt="2021-03-15T12:36:59.111"/>
    <p1510:client id="{6283D54A-5762-0730-4A66-31B3D87B542E}" v="1" dt="2021-03-15T13:27:16.531"/>
    <p1510:client id="{7F75296B-BE9F-9CB3-ED49-3AAA62543A41}" v="169" dt="2021-03-15T11:26:37.242"/>
    <p1510:client id="{9DDF27A6-A81D-4F4F-9098-3CA9C1F296BF}" v="4987" dt="2021-03-15T01:26:12.050"/>
    <p1510:client id="{A660BA54-E8CF-F934-875C-93D4DEECAE8D}" v="36" dt="2021-03-15T11:47:58.105"/>
    <p1510:client id="{B30D23C2-D237-4F1F-B4B4-4E5EFDB50AB5}" v="2075" dt="2021-03-15T14:24:13.942"/>
    <p1510:client id="{BB1DE29C-660D-4905-B484-CB77F2F96303}" v="593" dt="2021-03-15T12:13:51.188"/>
    <p1510:client id="{ED64A216-00CE-762B-5A07-78D0DD2D4740}" v="450" dt="2021-03-15T20:54:41.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53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5.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A5CC1-2A25-44D1-AE63-51C663A46A5F}" type="doc">
      <dgm:prSet loTypeId="urn:microsoft.com/office/officeart/2018/5/layout/CenteredIconLabelDescriptionList" loCatId="icon" qsTypeId="urn:microsoft.com/office/officeart/2005/8/quickstyle/simple4" qsCatId="simple" csTypeId="urn:microsoft.com/office/officeart/2005/8/colors/accent0_3" csCatId="mainScheme" phldr="1"/>
      <dgm:spPr/>
      <dgm:t>
        <a:bodyPr/>
        <a:lstStyle/>
        <a:p>
          <a:endParaRPr lang="en-US"/>
        </a:p>
      </dgm:t>
    </dgm:pt>
    <dgm:pt modelId="{C49D4F3B-5C9A-48F1-A85C-B99D0EC6AD5F}">
      <dgm:prSet/>
      <dgm:spPr/>
      <dgm:t>
        <a:bodyPr/>
        <a:lstStyle/>
        <a:p>
          <a:pPr>
            <a:lnSpc>
              <a:spcPct val="100000"/>
            </a:lnSpc>
            <a:defRPr b="1"/>
          </a:pPr>
          <a:r>
            <a:rPr lang="en-US"/>
            <a:t>Why?</a:t>
          </a:r>
        </a:p>
      </dgm:t>
    </dgm:pt>
    <dgm:pt modelId="{258C8BBC-86AB-41EE-9D94-B784C9F5C315}" type="parTrans" cxnId="{686BB02E-1914-4B70-BD66-FE32603C532A}">
      <dgm:prSet/>
      <dgm:spPr/>
      <dgm:t>
        <a:bodyPr/>
        <a:lstStyle/>
        <a:p>
          <a:endParaRPr lang="en-US"/>
        </a:p>
      </dgm:t>
    </dgm:pt>
    <dgm:pt modelId="{E39B480F-706D-4BDA-8016-38C574A6C00C}" type="sibTrans" cxnId="{686BB02E-1914-4B70-BD66-FE32603C532A}">
      <dgm:prSet/>
      <dgm:spPr/>
      <dgm:t>
        <a:bodyPr/>
        <a:lstStyle/>
        <a:p>
          <a:endParaRPr lang="en-US"/>
        </a:p>
      </dgm:t>
    </dgm:pt>
    <dgm:pt modelId="{55FFF285-5373-4B4B-A358-661D420B44FF}">
      <dgm:prSet/>
      <dgm:spPr/>
      <dgm:t>
        <a:bodyPr/>
        <a:lstStyle/>
        <a:p>
          <a:pPr>
            <a:lnSpc>
              <a:spcPct val="100000"/>
            </a:lnSpc>
          </a:pPr>
          <a:r>
            <a:rPr lang="en-US">
              <a:latin typeface="Calibri Light" panose="020F0302020204030204"/>
            </a:rPr>
            <a:t>Lost</a:t>
          </a:r>
          <a:r>
            <a:rPr lang="en-US"/>
            <a:t> revenue</a:t>
          </a:r>
        </a:p>
      </dgm:t>
    </dgm:pt>
    <dgm:pt modelId="{62619556-D80E-4A71-8B76-105C09F6FC34}" type="parTrans" cxnId="{9EF24186-1738-4396-88A5-581D8E20A122}">
      <dgm:prSet/>
      <dgm:spPr/>
      <dgm:t>
        <a:bodyPr/>
        <a:lstStyle/>
        <a:p>
          <a:endParaRPr lang="en-US"/>
        </a:p>
      </dgm:t>
    </dgm:pt>
    <dgm:pt modelId="{2F8982F2-FD3A-461E-A019-CF830B5E3C5B}" type="sibTrans" cxnId="{9EF24186-1738-4396-88A5-581D8E20A122}">
      <dgm:prSet/>
      <dgm:spPr/>
      <dgm:t>
        <a:bodyPr/>
        <a:lstStyle/>
        <a:p>
          <a:endParaRPr lang="en-US"/>
        </a:p>
      </dgm:t>
    </dgm:pt>
    <dgm:pt modelId="{7746AC0B-D9B0-4792-93A6-5B1B663953C8}">
      <dgm:prSet/>
      <dgm:spPr/>
      <dgm:t>
        <a:bodyPr/>
        <a:lstStyle/>
        <a:p>
          <a:pPr>
            <a:lnSpc>
              <a:spcPct val="100000"/>
            </a:lnSpc>
          </a:pPr>
          <a:r>
            <a:rPr lang="en-US">
              <a:latin typeface="Calibri Light" panose="020F0302020204030204"/>
            </a:rPr>
            <a:t>Innefective strategies</a:t>
          </a:r>
          <a:endParaRPr lang="en-US"/>
        </a:p>
      </dgm:t>
    </dgm:pt>
    <dgm:pt modelId="{58D617B7-B212-4B27-BC0A-EEE8539A4AC7}" type="parTrans" cxnId="{A486F547-1974-40BC-9A4C-89E145EF7D44}">
      <dgm:prSet/>
      <dgm:spPr/>
      <dgm:t>
        <a:bodyPr/>
        <a:lstStyle/>
        <a:p>
          <a:endParaRPr lang="en-US"/>
        </a:p>
      </dgm:t>
    </dgm:pt>
    <dgm:pt modelId="{31A46AA2-B9F1-40AD-BF46-A4A1064DEA2F}" type="sibTrans" cxnId="{A486F547-1974-40BC-9A4C-89E145EF7D44}">
      <dgm:prSet/>
      <dgm:spPr/>
      <dgm:t>
        <a:bodyPr/>
        <a:lstStyle/>
        <a:p>
          <a:endParaRPr lang="en-US"/>
        </a:p>
      </dgm:t>
    </dgm:pt>
    <dgm:pt modelId="{0267B877-436D-4C88-B370-92B1692222B3}">
      <dgm:prSet/>
      <dgm:spPr/>
      <dgm:t>
        <a:bodyPr/>
        <a:lstStyle/>
        <a:p>
          <a:pPr>
            <a:lnSpc>
              <a:spcPct val="100000"/>
            </a:lnSpc>
            <a:defRPr b="1"/>
          </a:pPr>
          <a:r>
            <a:rPr lang="en-US"/>
            <a:t>What?</a:t>
          </a:r>
        </a:p>
      </dgm:t>
    </dgm:pt>
    <dgm:pt modelId="{C1B347B5-8745-46DD-933C-EC4BEECEDF19}" type="parTrans" cxnId="{6C2EE9D5-F8DF-4126-B2B5-A025694DC1A2}">
      <dgm:prSet/>
      <dgm:spPr/>
      <dgm:t>
        <a:bodyPr/>
        <a:lstStyle/>
        <a:p>
          <a:endParaRPr lang="en-US"/>
        </a:p>
      </dgm:t>
    </dgm:pt>
    <dgm:pt modelId="{E17941A2-2EBC-40AF-A690-6F3920490A99}" type="sibTrans" cxnId="{6C2EE9D5-F8DF-4126-B2B5-A025694DC1A2}">
      <dgm:prSet/>
      <dgm:spPr/>
      <dgm:t>
        <a:bodyPr/>
        <a:lstStyle/>
        <a:p>
          <a:endParaRPr lang="en-US"/>
        </a:p>
      </dgm:t>
    </dgm:pt>
    <dgm:pt modelId="{995BF2A1-AEA4-40B6-8D1D-F76E785E171E}">
      <dgm:prSet/>
      <dgm:spPr/>
      <dgm:t>
        <a:bodyPr/>
        <a:lstStyle/>
        <a:p>
          <a:pPr>
            <a:lnSpc>
              <a:spcPct val="100000"/>
            </a:lnSpc>
          </a:pPr>
          <a:r>
            <a:rPr lang="en-US"/>
            <a:t>Reduce cancelation rate</a:t>
          </a:r>
        </a:p>
      </dgm:t>
    </dgm:pt>
    <dgm:pt modelId="{896674E0-E17C-4F3C-85B2-B4AC50F9C108}" type="parTrans" cxnId="{F4A7EA76-16A2-4305-AE7F-D95FD888326C}">
      <dgm:prSet/>
      <dgm:spPr/>
      <dgm:t>
        <a:bodyPr/>
        <a:lstStyle/>
        <a:p>
          <a:endParaRPr lang="en-US"/>
        </a:p>
      </dgm:t>
    </dgm:pt>
    <dgm:pt modelId="{C06FB794-7143-49C3-9AA5-A024EFECBC27}" type="sibTrans" cxnId="{F4A7EA76-16A2-4305-AE7F-D95FD888326C}">
      <dgm:prSet/>
      <dgm:spPr/>
      <dgm:t>
        <a:bodyPr/>
        <a:lstStyle/>
        <a:p>
          <a:endParaRPr lang="en-US"/>
        </a:p>
      </dgm:t>
    </dgm:pt>
    <dgm:pt modelId="{7C8EA9CF-A521-4719-8366-45002ACEDFCF}">
      <dgm:prSet/>
      <dgm:spPr/>
      <dgm:t>
        <a:bodyPr/>
        <a:lstStyle/>
        <a:p>
          <a:pPr>
            <a:lnSpc>
              <a:spcPct val="100000"/>
            </a:lnSpc>
          </a:pPr>
          <a:r>
            <a:rPr lang="en-US"/>
            <a:t>Forecast Net Demand</a:t>
          </a:r>
        </a:p>
      </dgm:t>
    </dgm:pt>
    <dgm:pt modelId="{8E9630B6-C1BC-4A6A-A08A-03F84058B40F}" type="parTrans" cxnId="{386C2D73-15F8-450B-92FA-4B820010F473}">
      <dgm:prSet/>
      <dgm:spPr/>
      <dgm:t>
        <a:bodyPr/>
        <a:lstStyle/>
        <a:p>
          <a:endParaRPr lang="en-US"/>
        </a:p>
      </dgm:t>
    </dgm:pt>
    <dgm:pt modelId="{80347AAC-FB2F-43A3-91ED-9B1D0D720879}" type="sibTrans" cxnId="{386C2D73-15F8-450B-92FA-4B820010F473}">
      <dgm:prSet/>
      <dgm:spPr/>
      <dgm:t>
        <a:bodyPr/>
        <a:lstStyle/>
        <a:p>
          <a:endParaRPr lang="en-US"/>
        </a:p>
      </dgm:t>
    </dgm:pt>
    <dgm:pt modelId="{FA04B6DF-6F67-48A3-B6FF-5C0E7EB89DA9}">
      <dgm:prSet/>
      <dgm:spPr/>
      <dgm:t>
        <a:bodyPr/>
        <a:lstStyle/>
        <a:p>
          <a:pPr>
            <a:lnSpc>
              <a:spcPct val="100000"/>
            </a:lnSpc>
            <a:defRPr b="1"/>
          </a:pPr>
          <a:r>
            <a:rPr lang="en-US"/>
            <a:t>How?</a:t>
          </a:r>
          <a:br>
            <a:rPr lang="en-US">
              <a:latin typeface="Calibri Light" panose="020F0302020204030204"/>
            </a:rPr>
          </a:br>
          <a:endParaRPr lang="en-US"/>
        </a:p>
      </dgm:t>
    </dgm:pt>
    <dgm:pt modelId="{94CAAEDC-6C69-4306-8CCF-DA6C4B06D589}" type="parTrans" cxnId="{7C163FA9-1D38-4B6C-B9EE-F2CE60610AFB}">
      <dgm:prSet/>
      <dgm:spPr/>
      <dgm:t>
        <a:bodyPr/>
        <a:lstStyle/>
        <a:p>
          <a:endParaRPr lang="en-US"/>
        </a:p>
      </dgm:t>
    </dgm:pt>
    <dgm:pt modelId="{ED91D147-C99D-4E2C-A950-BEBF29059FFB}" type="sibTrans" cxnId="{7C163FA9-1D38-4B6C-B9EE-F2CE60610AFB}">
      <dgm:prSet/>
      <dgm:spPr/>
      <dgm:t>
        <a:bodyPr/>
        <a:lstStyle/>
        <a:p>
          <a:endParaRPr lang="en-US"/>
        </a:p>
      </dgm:t>
    </dgm:pt>
    <dgm:pt modelId="{D02AD545-2C68-4DFD-B9BF-7550FA7FC5EE}">
      <dgm:prSet/>
      <dgm:spPr/>
      <dgm:t>
        <a:bodyPr/>
        <a:lstStyle/>
        <a:p>
          <a:pPr>
            <a:lnSpc>
              <a:spcPct val="100000"/>
            </a:lnSpc>
          </a:pPr>
          <a:r>
            <a:rPr lang="en-US">
              <a:latin typeface="Calibri Light" panose="020F0302020204030204"/>
            </a:rPr>
            <a:t>Key </a:t>
          </a:r>
          <a:r>
            <a:rPr lang="en-US"/>
            <a:t>Insights</a:t>
          </a:r>
          <a:r>
            <a:rPr lang="en-US">
              <a:latin typeface="Calibri Light" panose="020F0302020204030204"/>
            </a:rPr>
            <a:t> </a:t>
          </a:r>
          <a:endParaRPr lang="en-US" b="0">
            <a:latin typeface="Calibri Light" panose="020F0302020204030204"/>
          </a:endParaRPr>
        </a:p>
      </dgm:t>
    </dgm:pt>
    <dgm:pt modelId="{CA7A7397-2491-427E-AB99-6D64C65746C2}" type="parTrans" cxnId="{CC179B16-EC48-41D8-BD2D-01406D24EDCA}">
      <dgm:prSet/>
      <dgm:spPr/>
      <dgm:t>
        <a:bodyPr/>
        <a:lstStyle/>
        <a:p>
          <a:endParaRPr lang="en-US"/>
        </a:p>
      </dgm:t>
    </dgm:pt>
    <dgm:pt modelId="{30A47F44-474A-4E0B-B46A-5374A283340F}" type="sibTrans" cxnId="{CC179B16-EC48-41D8-BD2D-01406D24EDCA}">
      <dgm:prSet/>
      <dgm:spPr/>
      <dgm:t>
        <a:bodyPr/>
        <a:lstStyle/>
        <a:p>
          <a:endParaRPr lang="en-US"/>
        </a:p>
      </dgm:t>
    </dgm:pt>
    <dgm:pt modelId="{8FFC0052-DA19-4A0F-8F43-C6E5268DC855}">
      <dgm:prSet/>
      <dgm:spPr/>
      <dgm:t>
        <a:bodyPr/>
        <a:lstStyle/>
        <a:p>
          <a:pPr>
            <a:lnSpc>
              <a:spcPct val="100000"/>
            </a:lnSpc>
          </a:pPr>
          <a:r>
            <a:rPr lang="en-US"/>
            <a:t>Business Implementation</a:t>
          </a:r>
        </a:p>
      </dgm:t>
    </dgm:pt>
    <dgm:pt modelId="{C85A892A-82D6-4C05-B1DC-6D502C46AEAB}" type="parTrans" cxnId="{459D1881-98D9-4EA2-8FA7-034A8E0E4B48}">
      <dgm:prSet/>
      <dgm:spPr/>
      <dgm:t>
        <a:bodyPr/>
        <a:lstStyle/>
        <a:p>
          <a:endParaRPr lang="en-US"/>
        </a:p>
      </dgm:t>
    </dgm:pt>
    <dgm:pt modelId="{878D7B30-C57E-436A-93A5-A1F069E1CD42}" type="sibTrans" cxnId="{459D1881-98D9-4EA2-8FA7-034A8E0E4B48}">
      <dgm:prSet/>
      <dgm:spPr/>
      <dgm:t>
        <a:bodyPr/>
        <a:lstStyle/>
        <a:p>
          <a:endParaRPr lang="en-US"/>
        </a:p>
      </dgm:t>
    </dgm:pt>
    <dgm:pt modelId="{2D16E23B-BB67-4D8F-8388-D34570116AB8}">
      <dgm:prSet phldr="0"/>
      <dgm:spPr/>
      <dgm:t>
        <a:bodyPr/>
        <a:lstStyle/>
        <a:p>
          <a:pPr>
            <a:lnSpc>
              <a:spcPct val="100000"/>
            </a:lnSpc>
          </a:pPr>
          <a:r>
            <a:rPr lang="en-US"/>
            <a:t>Predictive Model</a:t>
          </a:r>
        </a:p>
      </dgm:t>
    </dgm:pt>
    <dgm:pt modelId="{B3AA45B6-D4DC-4F60-B2EE-4B645BA75327}" type="parTrans" cxnId="{D34FBCA0-5775-45AC-851C-2C199650BDBD}">
      <dgm:prSet/>
      <dgm:spPr/>
    </dgm:pt>
    <dgm:pt modelId="{D63A3230-74E5-4C3B-8ED2-459EBFCD0B35}" type="sibTrans" cxnId="{D34FBCA0-5775-45AC-851C-2C199650BDBD}">
      <dgm:prSet/>
      <dgm:spPr/>
    </dgm:pt>
    <dgm:pt modelId="{85B7CFE6-3D3C-4AEC-8E7B-9876069B5EB1}" type="pres">
      <dgm:prSet presAssocID="{B44A5CC1-2A25-44D1-AE63-51C663A46A5F}" presName="root" presStyleCnt="0">
        <dgm:presLayoutVars>
          <dgm:dir/>
          <dgm:resizeHandles val="exact"/>
        </dgm:presLayoutVars>
      </dgm:prSet>
      <dgm:spPr/>
    </dgm:pt>
    <dgm:pt modelId="{63A153EB-502B-4A53-BE6C-4CBE288FCE9F}" type="pres">
      <dgm:prSet presAssocID="{C49D4F3B-5C9A-48F1-A85C-B99D0EC6AD5F}" presName="compNode" presStyleCnt="0"/>
      <dgm:spPr/>
    </dgm:pt>
    <dgm:pt modelId="{67D220F9-5094-4939-8741-5A57CBF9F54F}" type="pres">
      <dgm:prSet presAssocID="{C49D4F3B-5C9A-48F1-A85C-B99D0EC6AD5F}"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downward trend with solid fill"/>
        </a:ext>
      </dgm:extLst>
    </dgm:pt>
    <dgm:pt modelId="{9057D617-1F2C-4D4D-AF83-D162F9EAB75B}" type="pres">
      <dgm:prSet presAssocID="{C49D4F3B-5C9A-48F1-A85C-B99D0EC6AD5F}" presName="iconSpace" presStyleCnt="0"/>
      <dgm:spPr/>
    </dgm:pt>
    <dgm:pt modelId="{3C7624B1-2658-49C3-B51D-E8EC46CCB7F1}" type="pres">
      <dgm:prSet presAssocID="{C49D4F3B-5C9A-48F1-A85C-B99D0EC6AD5F}" presName="parTx" presStyleLbl="revTx" presStyleIdx="0" presStyleCnt="6">
        <dgm:presLayoutVars>
          <dgm:chMax val="0"/>
          <dgm:chPref val="0"/>
        </dgm:presLayoutVars>
      </dgm:prSet>
      <dgm:spPr/>
    </dgm:pt>
    <dgm:pt modelId="{90585942-11F4-4599-9C04-0E921E42717C}" type="pres">
      <dgm:prSet presAssocID="{C49D4F3B-5C9A-48F1-A85C-B99D0EC6AD5F}" presName="txSpace" presStyleCnt="0"/>
      <dgm:spPr/>
    </dgm:pt>
    <dgm:pt modelId="{9142062A-CB6B-409C-AF5A-C52D58F2CC46}" type="pres">
      <dgm:prSet presAssocID="{C49D4F3B-5C9A-48F1-A85C-B99D0EC6AD5F}" presName="desTx" presStyleLbl="revTx" presStyleIdx="1" presStyleCnt="6">
        <dgm:presLayoutVars/>
      </dgm:prSet>
      <dgm:spPr/>
    </dgm:pt>
    <dgm:pt modelId="{83B37AA2-9FA3-4CED-AE2E-09D1B8F2E935}" type="pres">
      <dgm:prSet presAssocID="{E39B480F-706D-4BDA-8016-38C574A6C00C}" presName="sibTrans" presStyleCnt="0"/>
      <dgm:spPr/>
    </dgm:pt>
    <dgm:pt modelId="{9B5AB899-0C8B-4AAF-AC71-ABDB95505178}" type="pres">
      <dgm:prSet presAssocID="{0267B877-436D-4C88-B370-92B1692222B3}" presName="compNode" presStyleCnt="0"/>
      <dgm:spPr/>
    </dgm:pt>
    <dgm:pt modelId="{515688FF-BC51-4A80-8F30-80E0DABE86EF}" type="pres">
      <dgm:prSet presAssocID="{0267B877-436D-4C88-B370-92B1692222B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CC0B8100-35AF-416E-AB2D-B0C19E09E1DA}" type="pres">
      <dgm:prSet presAssocID="{0267B877-436D-4C88-B370-92B1692222B3}" presName="iconSpace" presStyleCnt="0"/>
      <dgm:spPr/>
    </dgm:pt>
    <dgm:pt modelId="{AE65A3CF-5356-4DDD-9785-4F06235B06E4}" type="pres">
      <dgm:prSet presAssocID="{0267B877-436D-4C88-B370-92B1692222B3}" presName="parTx" presStyleLbl="revTx" presStyleIdx="2" presStyleCnt="6">
        <dgm:presLayoutVars>
          <dgm:chMax val="0"/>
          <dgm:chPref val="0"/>
        </dgm:presLayoutVars>
      </dgm:prSet>
      <dgm:spPr/>
    </dgm:pt>
    <dgm:pt modelId="{C8F05AF8-32B2-437D-ABB7-0197105BDD67}" type="pres">
      <dgm:prSet presAssocID="{0267B877-436D-4C88-B370-92B1692222B3}" presName="txSpace" presStyleCnt="0"/>
      <dgm:spPr/>
    </dgm:pt>
    <dgm:pt modelId="{C34ABCC0-55BC-4CD6-B8C3-3E84569FAE57}" type="pres">
      <dgm:prSet presAssocID="{0267B877-436D-4C88-B370-92B1692222B3}" presName="desTx" presStyleLbl="revTx" presStyleIdx="3" presStyleCnt="6">
        <dgm:presLayoutVars/>
      </dgm:prSet>
      <dgm:spPr/>
    </dgm:pt>
    <dgm:pt modelId="{7C2E5013-06DB-4EA2-880E-57511D86F293}" type="pres">
      <dgm:prSet presAssocID="{E17941A2-2EBC-40AF-A690-6F3920490A99}" presName="sibTrans" presStyleCnt="0"/>
      <dgm:spPr/>
    </dgm:pt>
    <dgm:pt modelId="{C1A26681-3F18-4E1B-BBF2-73068755AFED}" type="pres">
      <dgm:prSet presAssocID="{FA04B6DF-6F67-48A3-B6FF-5C0E7EB89DA9}" presName="compNode" presStyleCnt="0"/>
      <dgm:spPr/>
    </dgm:pt>
    <dgm:pt modelId="{6D0D8732-F205-40CB-AF6A-0BE734002C46}" type="pres">
      <dgm:prSet presAssocID="{FA04B6DF-6F67-48A3-B6FF-5C0E7EB89D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75B6A37C-339B-4CB4-90F5-083517BF4F62}" type="pres">
      <dgm:prSet presAssocID="{FA04B6DF-6F67-48A3-B6FF-5C0E7EB89DA9}" presName="iconSpace" presStyleCnt="0"/>
      <dgm:spPr/>
    </dgm:pt>
    <dgm:pt modelId="{5317ECE7-F931-4837-BD15-07837E206070}" type="pres">
      <dgm:prSet presAssocID="{FA04B6DF-6F67-48A3-B6FF-5C0E7EB89DA9}" presName="parTx" presStyleLbl="revTx" presStyleIdx="4" presStyleCnt="6">
        <dgm:presLayoutVars>
          <dgm:chMax val="0"/>
          <dgm:chPref val="0"/>
        </dgm:presLayoutVars>
      </dgm:prSet>
      <dgm:spPr/>
    </dgm:pt>
    <dgm:pt modelId="{48EAEC84-788A-41E3-AD7E-7D668A127191}" type="pres">
      <dgm:prSet presAssocID="{FA04B6DF-6F67-48A3-B6FF-5C0E7EB89DA9}" presName="txSpace" presStyleCnt="0"/>
      <dgm:spPr/>
    </dgm:pt>
    <dgm:pt modelId="{6200CD2A-E74B-4896-B27B-55967A650D02}" type="pres">
      <dgm:prSet presAssocID="{FA04B6DF-6F67-48A3-B6FF-5C0E7EB89DA9}" presName="desTx" presStyleLbl="revTx" presStyleIdx="5" presStyleCnt="6">
        <dgm:presLayoutVars/>
      </dgm:prSet>
      <dgm:spPr/>
    </dgm:pt>
  </dgm:ptLst>
  <dgm:cxnLst>
    <dgm:cxn modelId="{3D94DD13-ED41-4E1C-AA00-86CB1B6146CE}" type="presOf" srcId="{2D16E23B-BB67-4D8F-8388-D34570116AB8}" destId="{6200CD2A-E74B-4896-B27B-55967A650D02}" srcOrd="0" destOrd="1" presId="urn:microsoft.com/office/officeart/2018/5/layout/CenteredIconLabelDescriptionList"/>
    <dgm:cxn modelId="{05880815-4F0A-437A-9649-BCC475679623}" type="presOf" srcId="{55FFF285-5373-4B4B-A358-661D420B44FF}" destId="{9142062A-CB6B-409C-AF5A-C52D58F2CC46}" srcOrd="0" destOrd="0" presId="urn:microsoft.com/office/officeart/2018/5/layout/CenteredIconLabelDescriptionList"/>
    <dgm:cxn modelId="{CC179B16-EC48-41D8-BD2D-01406D24EDCA}" srcId="{FA04B6DF-6F67-48A3-B6FF-5C0E7EB89DA9}" destId="{D02AD545-2C68-4DFD-B9BF-7550FA7FC5EE}" srcOrd="0" destOrd="0" parTransId="{CA7A7397-2491-427E-AB99-6D64C65746C2}" sibTransId="{30A47F44-474A-4E0B-B46A-5374A283340F}"/>
    <dgm:cxn modelId="{C06A9F25-BA69-42F7-8890-11AD5E1AABC4}" type="presOf" srcId="{B44A5CC1-2A25-44D1-AE63-51C663A46A5F}" destId="{85B7CFE6-3D3C-4AEC-8E7B-9876069B5EB1}" srcOrd="0" destOrd="0" presId="urn:microsoft.com/office/officeart/2018/5/layout/CenteredIconLabelDescriptionList"/>
    <dgm:cxn modelId="{264CC626-8094-45F6-8B46-242A4EDCBF9D}" type="presOf" srcId="{995BF2A1-AEA4-40B6-8D1D-F76E785E171E}" destId="{C34ABCC0-55BC-4CD6-B8C3-3E84569FAE57}" srcOrd="0" destOrd="0" presId="urn:microsoft.com/office/officeart/2018/5/layout/CenteredIconLabelDescriptionList"/>
    <dgm:cxn modelId="{686BB02E-1914-4B70-BD66-FE32603C532A}" srcId="{B44A5CC1-2A25-44D1-AE63-51C663A46A5F}" destId="{C49D4F3B-5C9A-48F1-A85C-B99D0EC6AD5F}" srcOrd="0" destOrd="0" parTransId="{258C8BBC-86AB-41EE-9D94-B784C9F5C315}" sibTransId="{E39B480F-706D-4BDA-8016-38C574A6C00C}"/>
    <dgm:cxn modelId="{A486F547-1974-40BC-9A4C-89E145EF7D44}" srcId="{C49D4F3B-5C9A-48F1-A85C-B99D0EC6AD5F}" destId="{7746AC0B-D9B0-4792-93A6-5B1B663953C8}" srcOrd="1" destOrd="0" parTransId="{58D617B7-B212-4B27-BC0A-EEE8539A4AC7}" sibTransId="{31A46AA2-B9F1-40AD-BF46-A4A1064DEA2F}"/>
    <dgm:cxn modelId="{386C2D73-15F8-450B-92FA-4B820010F473}" srcId="{0267B877-436D-4C88-B370-92B1692222B3}" destId="{7C8EA9CF-A521-4719-8366-45002ACEDFCF}" srcOrd="1" destOrd="0" parTransId="{8E9630B6-C1BC-4A6A-A08A-03F84058B40F}" sibTransId="{80347AAC-FB2F-43A3-91ED-9B1D0D720879}"/>
    <dgm:cxn modelId="{F4A7EA76-16A2-4305-AE7F-D95FD888326C}" srcId="{0267B877-436D-4C88-B370-92B1692222B3}" destId="{995BF2A1-AEA4-40B6-8D1D-F76E785E171E}" srcOrd="0" destOrd="0" parTransId="{896674E0-E17C-4F3C-85B2-B4AC50F9C108}" sibTransId="{C06FB794-7143-49C3-9AA5-A024EFECBC27}"/>
    <dgm:cxn modelId="{8AE15C7C-C236-4AE2-ADC0-0A817F7200E8}" type="presOf" srcId="{D02AD545-2C68-4DFD-B9BF-7550FA7FC5EE}" destId="{6200CD2A-E74B-4896-B27B-55967A650D02}" srcOrd="0" destOrd="0" presId="urn:microsoft.com/office/officeart/2018/5/layout/CenteredIconLabelDescriptionList"/>
    <dgm:cxn modelId="{02F7C07D-6423-4F4D-A36E-6B60CDCEA5FF}" type="presOf" srcId="{C49D4F3B-5C9A-48F1-A85C-B99D0EC6AD5F}" destId="{3C7624B1-2658-49C3-B51D-E8EC46CCB7F1}" srcOrd="0" destOrd="0" presId="urn:microsoft.com/office/officeart/2018/5/layout/CenteredIconLabelDescriptionList"/>
    <dgm:cxn modelId="{459D1881-98D9-4EA2-8FA7-034A8E0E4B48}" srcId="{FA04B6DF-6F67-48A3-B6FF-5C0E7EB89DA9}" destId="{8FFC0052-DA19-4A0F-8F43-C6E5268DC855}" srcOrd="2" destOrd="0" parTransId="{C85A892A-82D6-4C05-B1DC-6D502C46AEAB}" sibTransId="{878D7B30-C57E-436A-93A5-A1F069E1CD42}"/>
    <dgm:cxn modelId="{9EF24186-1738-4396-88A5-581D8E20A122}" srcId="{C49D4F3B-5C9A-48F1-A85C-B99D0EC6AD5F}" destId="{55FFF285-5373-4B4B-A358-661D420B44FF}" srcOrd="0" destOrd="0" parTransId="{62619556-D80E-4A71-8B76-105C09F6FC34}" sibTransId="{2F8982F2-FD3A-461E-A019-CF830B5E3C5B}"/>
    <dgm:cxn modelId="{A60F7A91-CC98-4F35-A547-D9DCF1F694D1}" type="presOf" srcId="{0267B877-436D-4C88-B370-92B1692222B3}" destId="{AE65A3CF-5356-4DDD-9785-4F06235B06E4}" srcOrd="0" destOrd="0" presId="urn:microsoft.com/office/officeart/2018/5/layout/CenteredIconLabelDescriptionList"/>
    <dgm:cxn modelId="{D34FBCA0-5775-45AC-851C-2C199650BDBD}" srcId="{FA04B6DF-6F67-48A3-B6FF-5C0E7EB89DA9}" destId="{2D16E23B-BB67-4D8F-8388-D34570116AB8}" srcOrd="1" destOrd="0" parTransId="{B3AA45B6-D4DC-4F60-B2EE-4B645BA75327}" sibTransId="{D63A3230-74E5-4C3B-8ED2-459EBFCD0B35}"/>
    <dgm:cxn modelId="{7C163FA9-1D38-4B6C-B9EE-F2CE60610AFB}" srcId="{B44A5CC1-2A25-44D1-AE63-51C663A46A5F}" destId="{FA04B6DF-6F67-48A3-B6FF-5C0E7EB89DA9}" srcOrd="2" destOrd="0" parTransId="{94CAAEDC-6C69-4306-8CCF-DA6C4B06D589}" sibTransId="{ED91D147-C99D-4E2C-A950-BEBF29059FFB}"/>
    <dgm:cxn modelId="{9A48B7C3-2236-4ED2-A0CD-F31AB570F20C}" type="presOf" srcId="{FA04B6DF-6F67-48A3-B6FF-5C0E7EB89DA9}" destId="{5317ECE7-F931-4837-BD15-07837E206070}" srcOrd="0" destOrd="0" presId="urn:microsoft.com/office/officeart/2018/5/layout/CenteredIconLabelDescriptionList"/>
    <dgm:cxn modelId="{94C5E0C9-98B3-4849-AA31-52B616942746}" type="presOf" srcId="{8FFC0052-DA19-4A0F-8F43-C6E5268DC855}" destId="{6200CD2A-E74B-4896-B27B-55967A650D02}" srcOrd="0" destOrd="2" presId="urn:microsoft.com/office/officeart/2018/5/layout/CenteredIconLabelDescriptionList"/>
    <dgm:cxn modelId="{73C328D1-5F34-49BE-940B-2987CE6D37AF}" type="presOf" srcId="{7C8EA9CF-A521-4719-8366-45002ACEDFCF}" destId="{C34ABCC0-55BC-4CD6-B8C3-3E84569FAE57}" srcOrd="0" destOrd="1" presId="urn:microsoft.com/office/officeart/2018/5/layout/CenteredIconLabelDescriptionList"/>
    <dgm:cxn modelId="{6C2EE9D5-F8DF-4126-B2B5-A025694DC1A2}" srcId="{B44A5CC1-2A25-44D1-AE63-51C663A46A5F}" destId="{0267B877-436D-4C88-B370-92B1692222B3}" srcOrd="1" destOrd="0" parTransId="{C1B347B5-8745-46DD-933C-EC4BEECEDF19}" sibTransId="{E17941A2-2EBC-40AF-A690-6F3920490A99}"/>
    <dgm:cxn modelId="{90CBEED9-639C-49D7-AC75-E96A3CBCC732}" type="presOf" srcId="{7746AC0B-D9B0-4792-93A6-5B1B663953C8}" destId="{9142062A-CB6B-409C-AF5A-C52D58F2CC46}" srcOrd="0" destOrd="1" presId="urn:microsoft.com/office/officeart/2018/5/layout/CenteredIconLabelDescriptionList"/>
    <dgm:cxn modelId="{08646271-A1A0-46B0-907F-C7F362CAB862}" type="presParOf" srcId="{85B7CFE6-3D3C-4AEC-8E7B-9876069B5EB1}" destId="{63A153EB-502B-4A53-BE6C-4CBE288FCE9F}" srcOrd="0" destOrd="0" presId="urn:microsoft.com/office/officeart/2018/5/layout/CenteredIconLabelDescriptionList"/>
    <dgm:cxn modelId="{016F5631-0D67-431E-8215-AD41D608F430}" type="presParOf" srcId="{63A153EB-502B-4A53-BE6C-4CBE288FCE9F}" destId="{67D220F9-5094-4939-8741-5A57CBF9F54F}" srcOrd="0" destOrd="0" presId="urn:microsoft.com/office/officeart/2018/5/layout/CenteredIconLabelDescriptionList"/>
    <dgm:cxn modelId="{61FAC2D0-F833-4654-93D8-1ACB863212DB}" type="presParOf" srcId="{63A153EB-502B-4A53-BE6C-4CBE288FCE9F}" destId="{9057D617-1F2C-4D4D-AF83-D162F9EAB75B}" srcOrd="1" destOrd="0" presId="urn:microsoft.com/office/officeart/2018/5/layout/CenteredIconLabelDescriptionList"/>
    <dgm:cxn modelId="{0EC75BE7-2104-4B54-866D-9A6112DB066B}" type="presParOf" srcId="{63A153EB-502B-4A53-BE6C-4CBE288FCE9F}" destId="{3C7624B1-2658-49C3-B51D-E8EC46CCB7F1}" srcOrd="2" destOrd="0" presId="urn:microsoft.com/office/officeart/2018/5/layout/CenteredIconLabelDescriptionList"/>
    <dgm:cxn modelId="{6B16F607-8A48-40E6-A1AC-34CBE13B6C8B}" type="presParOf" srcId="{63A153EB-502B-4A53-BE6C-4CBE288FCE9F}" destId="{90585942-11F4-4599-9C04-0E921E42717C}" srcOrd="3" destOrd="0" presId="urn:microsoft.com/office/officeart/2018/5/layout/CenteredIconLabelDescriptionList"/>
    <dgm:cxn modelId="{93219D8E-C8F1-4B72-80A3-136C3C7F9693}" type="presParOf" srcId="{63A153EB-502B-4A53-BE6C-4CBE288FCE9F}" destId="{9142062A-CB6B-409C-AF5A-C52D58F2CC46}" srcOrd="4" destOrd="0" presId="urn:microsoft.com/office/officeart/2018/5/layout/CenteredIconLabelDescriptionList"/>
    <dgm:cxn modelId="{8102AD23-8638-4CCE-82E8-9367841DB002}" type="presParOf" srcId="{85B7CFE6-3D3C-4AEC-8E7B-9876069B5EB1}" destId="{83B37AA2-9FA3-4CED-AE2E-09D1B8F2E935}" srcOrd="1" destOrd="0" presId="urn:microsoft.com/office/officeart/2018/5/layout/CenteredIconLabelDescriptionList"/>
    <dgm:cxn modelId="{EC093E37-C920-4796-9F33-331AC88F4247}" type="presParOf" srcId="{85B7CFE6-3D3C-4AEC-8E7B-9876069B5EB1}" destId="{9B5AB899-0C8B-4AAF-AC71-ABDB95505178}" srcOrd="2" destOrd="0" presId="urn:microsoft.com/office/officeart/2018/5/layout/CenteredIconLabelDescriptionList"/>
    <dgm:cxn modelId="{7B31BEC1-7689-4B49-A16B-0B1228E71A49}" type="presParOf" srcId="{9B5AB899-0C8B-4AAF-AC71-ABDB95505178}" destId="{515688FF-BC51-4A80-8F30-80E0DABE86EF}" srcOrd="0" destOrd="0" presId="urn:microsoft.com/office/officeart/2018/5/layout/CenteredIconLabelDescriptionList"/>
    <dgm:cxn modelId="{DA1473CE-86C6-4CF3-9E6D-09BCC62D4E27}" type="presParOf" srcId="{9B5AB899-0C8B-4AAF-AC71-ABDB95505178}" destId="{CC0B8100-35AF-416E-AB2D-B0C19E09E1DA}" srcOrd="1" destOrd="0" presId="urn:microsoft.com/office/officeart/2018/5/layout/CenteredIconLabelDescriptionList"/>
    <dgm:cxn modelId="{1B7F1F20-33B6-4AC0-80A7-218AA1772444}" type="presParOf" srcId="{9B5AB899-0C8B-4AAF-AC71-ABDB95505178}" destId="{AE65A3CF-5356-4DDD-9785-4F06235B06E4}" srcOrd="2" destOrd="0" presId="urn:microsoft.com/office/officeart/2018/5/layout/CenteredIconLabelDescriptionList"/>
    <dgm:cxn modelId="{0C07266C-16B5-488E-BBE2-DEB4E1A6B287}" type="presParOf" srcId="{9B5AB899-0C8B-4AAF-AC71-ABDB95505178}" destId="{C8F05AF8-32B2-437D-ABB7-0197105BDD67}" srcOrd="3" destOrd="0" presId="urn:microsoft.com/office/officeart/2018/5/layout/CenteredIconLabelDescriptionList"/>
    <dgm:cxn modelId="{55BB9AC6-A6A1-4152-8A6E-F429C25A6D28}" type="presParOf" srcId="{9B5AB899-0C8B-4AAF-AC71-ABDB95505178}" destId="{C34ABCC0-55BC-4CD6-B8C3-3E84569FAE57}" srcOrd="4" destOrd="0" presId="urn:microsoft.com/office/officeart/2018/5/layout/CenteredIconLabelDescriptionList"/>
    <dgm:cxn modelId="{D7555F35-D537-4551-A360-C4A0A22BA0C8}" type="presParOf" srcId="{85B7CFE6-3D3C-4AEC-8E7B-9876069B5EB1}" destId="{7C2E5013-06DB-4EA2-880E-57511D86F293}" srcOrd="3" destOrd="0" presId="urn:microsoft.com/office/officeart/2018/5/layout/CenteredIconLabelDescriptionList"/>
    <dgm:cxn modelId="{853304AD-CA78-4CEE-A5B1-3B6715B4438D}" type="presParOf" srcId="{85B7CFE6-3D3C-4AEC-8E7B-9876069B5EB1}" destId="{C1A26681-3F18-4E1B-BBF2-73068755AFED}" srcOrd="4" destOrd="0" presId="urn:microsoft.com/office/officeart/2018/5/layout/CenteredIconLabelDescriptionList"/>
    <dgm:cxn modelId="{93B4CD3B-539C-4637-95DF-73445F2D940B}" type="presParOf" srcId="{C1A26681-3F18-4E1B-BBF2-73068755AFED}" destId="{6D0D8732-F205-40CB-AF6A-0BE734002C46}" srcOrd="0" destOrd="0" presId="urn:microsoft.com/office/officeart/2018/5/layout/CenteredIconLabelDescriptionList"/>
    <dgm:cxn modelId="{FDD50036-659C-4F5E-9F0F-D351A646BCF8}" type="presParOf" srcId="{C1A26681-3F18-4E1B-BBF2-73068755AFED}" destId="{75B6A37C-339B-4CB4-90F5-083517BF4F62}" srcOrd="1" destOrd="0" presId="urn:microsoft.com/office/officeart/2018/5/layout/CenteredIconLabelDescriptionList"/>
    <dgm:cxn modelId="{97296A7A-0E78-4C90-B3DE-7D95184985CC}" type="presParOf" srcId="{C1A26681-3F18-4E1B-BBF2-73068755AFED}" destId="{5317ECE7-F931-4837-BD15-07837E206070}" srcOrd="2" destOrd="0" presId="urn:microsoft.com/office/officeart/2018/5/layout/CenteredIconLabelDescriptionList"/>
    <dgm:cxn modelId="{0D9257E4-6B43-465C-B192-9EBD7B19F4DC}" type="presParOf" srcId="{C1A26681-3F18-4E1B-BBF2-73068755AFED}" destId="{48EAEC84-788A-41E3-AD7E-7D668A127191}" srcOrd="3" destOrd="0" presId="urn:microsoft.com/office/officeart/2018/5/layout/CenteredIconLabelDescriptionList"/>
    <dgm:cxn modelId="{EBF0BCA1-27DA-4C1C-9E9C-7BFFA5E8255C}" type="presParOf" srcId="{C1A26681-3F18-4E1B-BBF2-73068755AFED}" destId="{6200CD2A-E74B-4896-B27B-55967A650D02}"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9FE2BC-75E2-41D9-927C-CB2F7610198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0F96845-C3E9-4F04-9225-555FF6E79B7F}">
      <dgm:prSet/>
      <dgm:spPr/>
      <dgm:t>
        <a:bodyPr/>
        <a:lstStyle/>
        <a:p>
          <a:pPr>
            <a:lnSpc>
              <a:spcPct val="100000"/>
            </a:lnSpc>
          </a:pPr>
          <a:r>
            <a:rPr lang="en-US"/>
            <a:t>Integration with </a:t>
          </a:r>
          <a:r>
            <a:rPr lang="en-US">
              <a:latin typeface="Calibri Light" panose="020F0302020204030204"/>
            </a:rPr>
            <a:t>PMS DataBase</a:t>
          </a:r>
          <a:endParaRPr lang="en-US"/>
        </a:p>
      </dgm:t>
    </dgm:pt>
    <dgm:pt modelId="{F0E75BA2-6C70-416F-B72F-1F9C8E458996}" type="parTrans" cxnId="{E70B0C62-4FB4-43EB-BAC1-4F81AD817AB3}">
      <dgm:prSet/>
      <dgm:spPr/>
      <dgm:t>
        <a:bodyPr/>
        <a:lstStyle/>
        <a:p>
          <a:endParaRPr lang="en-US"/>
        </a:p>
      </dgm:t>
    </dgm:pt>
    <dgm:pt modelId="{A9435CA2-5329-454C-A3AE-7487BC5BB6F4}" type="sibTrans" cxnId="{E70B0C62-4FB4-43EB-BAC1-4F81AD817AB3}">
      <dgm:prSet/>
      <dgm:spPr/>
      <dgm:t>
        <a:bodyPr/>
        <a:lstStyle/>
        <a:p>
          <a:endParaRPr lang="en-US"/>
        </a:p>
      </dgm:t>
    </dgm:pt>
    <dgm:pt modelId="{7E1D872F-266B-44C3-821C-FD136DE6DE61}">
      <dgm:prSet/>
      <dgm:spPr/>
      <dgm:t>
        <a:bodyPr/>
        <a:lstStyle/>
        <a:p>
          <a:pPr>
            <a:lnSpc>
              <a:spcPct val="100000"/>
            </a:lnSpc>
          </a:pPr>
          <a:r>
            <a:rPr lang="en-US"/>
            <a:t>Support Preventive Action</a:t>
          </a:r>
        </a:p>
      </dgm:t>
    </dgm:pt>
    <dgm:pt modelId="{B1D776C8-C32E-4F54-B383-6D29BB44A89B}" type="parTrans" cxnId="{65E43BF0-5966-42DE-9E52-1505CBA43730}">
      <dgm:prSet/>
      <dgm:spPr/>
      <dgm:t>
        <a:bodyPr/>
        <a:lstStyle/>
        <a:p>
          <a:endParaRPr lang="en-US"/>
        </a:p>
      </dgm:t>
    </dgm:pt>
    <dgm:pt modelId="{D7E6B88C-D9FD-4DAD-974A-F7D79F210368}" type="sibTrans" cxnId="{65E43BF0-5966-42DE-9E52-1505CBA43730}">
      <dgm:prSet/>
      <dgm:spPr/>
      <dgm:t>
        <a:bodyPr/>
        <a:lstStyle/>
        <a:p>
          <a:endParaRPr lang="en-US"/>
        </a:p>
      </dgm:t>
    </dgm:pt>
    <dgm:pt modelId="{7FEBCCD4-1EEB-4A44-9596-118A8494F5A6}">
      <dgm:prSet/>
      <dgm:spPr/>
      <dgm:t>
        <a:bodyPr/>
        <a:lstStyle/>
        <a:p>
          <a:pPr>
            <a:lnSpc>
              <a:spcPct val="100000"/>
            </a:lnSpc>
          </a:pPr>
          <a:r>
            <a:rPr lang="en-US"/>
            <a:t>Enable Booking Management based on Net Demand Forecast</a:t>
          </a:r>
        </a:p>
      </dgm:t>
    </dgm:pt>
    <dgm:pt modelId="{A79972F3-6782-4654-AA30-427F3D2B892E}" type="parTrans" cxnId="{3424DA18-539D-4D25-9C60-52E92770EFAE}">
      <dgm:prSet/>
      <dgm:spPr/>
      <dgm:t>
        <a:bodyPr/>
        <a:lstStyle/>
        <a:p>
          <a:endParaRPr lang="en-US"/>
        </a:p>
      </dgm:t>
    </dgm:pt>
    <dgm:pt modelId="{9F931681-24B7-4758-80F9-E3E5BB1B953C}" type="sibTrans" cxnId="{3424DA18-539D-4D25-9C60-52E92770EFAE}">
      <dgm:prSet/>
      <dgm:spPr/>
      <dgm:t>
        <a:bodyPr/>
        <a:lstStyle/>
        <a:p>
          <a:endParaRPr lang="en-US"/>
        </a:p>
      </dgm:t>
    </dgm:pt>
    <dgm:pt modelId="{A58F3E34-2698-4CE1-A471-AC10BF6390CB}">
      <dgm:prSet phldr="0"/>
      <dgm:spPr/>
      <dgm:t>
        <a:bodyPr/>
        <a:lstStyle/>
        <a:p>
          <a:pPr>
            <a:lnSpc>
              <a:spcPct val="100000"/>
            </a:lnSpc>
          </a:pPr>
          <a:r>
            <a:rPr lang="en-US">
              <a:latin typeface="Calibri Light" panose="020F0302020204030204"/>
            </a:rPr>
            <a:t>Monitoring &amp; Periodical Maintenance</a:t>
          </a:r>
        </a:p>
      </dgm:t>
    </dgm:pt>
    <dgm:pt modelId="{6407DE2B-93F3-4130-905C-FEE2D9948441}" type="parTrans" cxnId="{79BC3700-C3F2-481F-95BF-2C681D26E487}">
      <dgm:prSet/>
      <dgm:spPr/>
    </dgm:pt>
    <dgm:pt modelId="{87D5F407-07B2-4E50-8C7D-9508B426E53F}" type="sibTrans" cxnId="{79BC3700-C3F2-481F-95BF-2C681D26E487}">
      <dgm:prSet/>
      <dgm:spPr/>
      <dgm:t>
        <a:bodyPr/>
        <a:lstStyle/>
        <a:p>
          <a:endParaRPr lang="en-US"/>
        </a:p>
      </dgm:t>
    </dgm:pt>
    <dgm:pt modelId="{26498150-3BB5-4E3A-82DB-617040B1A708}" type="pres">
      <dgm:prSet presAssocID="{AE9FE2BC-75E2-41D9-927C-CB2F7610198E}" presName="root" presStyleCnt="0">
        <dgm:presLayoutVars>
          <dgm:dir/>
          <dgm:resizeHandles val="exact"/>
        </dgm:presLayoutVars>
      </dgm:prSet>
      <dgm:spPr/>
    </dgm:pt>
    <dgm:pt modelId="{F3262224-3623-4562-B06B-F7E06BF1D4FC}" type="pres">
      <dgm:prSet presAssocID="{D0F96845-C3E9-4F04-9225-555FF6E79B7F}" presName="compNode" presStyleCnt="0"/>
      <dgm:spPr/>
    </dgm:pt>
    <dgm:pt modelId="{F8855C03-A2D7-41FB-B31C-C38337D49120}" type="pres">
      <dgm:prSet presAssocID="{D0F96845-C3E9-4F04-9225-555FF6E79B7F}"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with solid fill"/>
        </a:ext>
      </dgm:extLst>
    </dgm:pt>
    <dgm:pt modelId="{1AE54EB1-59DA-4B12-B5B3-BACDBFDAD7AF}" type="pres">
      <dgm:prSet presAssocID="{D0F96845-C3E9-4F04-9225-555FF6E79B7F}" presName="spaceRect" presStyleCnt="0"/>
      <dgm:spPr/>
    </dgm:pt>
    <dgm:pt modelId="{33BE3F52-4E43-4DE2-BC89-F8C8B36B3AAC}" type="pres">
      <dgm:prSet presAssocID="{D0F96845-C3E9-4F04-9225-555FF6E79B7F}" presName="textRect" presStyleLbl="revTx" presStyleIdx="0" presStyleCnt="4">
        <dgm:presLayoutVars>
          <dgm:chMax val="1"/>
          <dgm:chPref val="1"/>
        </dgm:presLayoutVars>
      </dgm:prSet>
      <dgm:spPr/>
    </dgm:pt>
    <dgm:pt modelId="{BC13A2C5-1EDB-4456-A08D-121A0E432A05}" type="pres">
      <dgm:prSet presAssocID="{A9435CA2-5329-454C-A3AE-7487BC5BB6F4}" presName="sibTrans" presStyleCnt="0"/>
      <dgm:spPr/>
    </dgm:pt>
    <dgm:pt modelId="{0DD2A100-3A96-4874-9565-D2D6D98624A0}" type="pres">
      <dgm:prSet presAssocID="{A58F3E34-2698-4CE1-A471-AC10BF6390CB}" presName="compNode" presStyleCnt="0"/>
      <dgm:spPr/>
    </dgm:pt>
    <dgm:pt modelId="{28EFC0A6-90F5-4378-8563-B0B97C40E337}" type="pres">
      <dgm:prSet presAssocID="{A58F3E34-2698-4CE1-A471-AC10BF6390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ools"/>
        </a:ext>
      </dgm:extLst>
    </dgm:pt>
    <dgm:pt modelId="{51D39618-CABD-467E-AC84-4DB955AAD3F2}" type="pres">
      <dgm:prSet presAssocID="{A58F3E34-2698-4CE1-A471-AC10BF6390CB}" presName="spaceRect" presStyleCnt="0"/>
      <dgm:spPr/>
    </dgm:pt>
    <dgm:pt modelId="{280DE0E4-A57F-472A-85FD-B5B701B93936}" type="pres">
      <dgm:prSet presAssocID="{A58F3E34-2698-4CE1-A471-AC10BF6390CB}" presName="textRect" presStyleLbl="revTx" presStyleIdx="1" presStyleCnt="4">
        <dgm:presLayoutVars>
          <dgm:chMax val="1"/>
          <dgm:chPref val="1"/>
        </dgm:presLayoutVars>
      </dgm:prSet>
      <dgm:spPr/>
    </dgm:pt>
    <dgm:pt modelId="{DA8E4F35-8443-40D4-8FB4-9E052E110F42}" type="pres">
      <dgm:prSet presAssocID="{87D5F407-07B2-4E50-8C7D-9508B426E53F}" presName="sibTrans" presStyleCnt="0"/>
      <dgm:spPr/>
    </dgm:pt>
    <dgm:pt modelId="{31BDDFCA-43D8-4C04-B06B-D0B3340D1242}" type="pres">
      <dgm:prSet presAssocID="{7E1D872F-266B-44C3-821C-FD136DE6DE61}" presName="compNode" presStyleCnt="0"/>
      <dgm:spPr/>
    </dgm:pt>
    <dgm:pt modelId="{9F7E9DAC-55FE-4B7C-A4A8-D3A36F5E21B2}" type="pres">
      <dgm:prSet presAssocID="{7E1D872F-266B-44C3-821C-FD136DE6DE6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749C3295-8252-4541-BB7E-FE172166C00B}" type="pres">
      <dgm:prSet presAssocID="{7E1D872F-266B-44C3-821C-FD136DE6DE61}" presName="spaceRect" presStyleCnt="0"/>
      <dgm:spPr/>
    </dgm:pt>
    <dgm:pt modelId="{D8B290FF-B478-4E34-B790-7E04296A1D8C}" type="pres">
      <dgm:prSet presAssocID="{7E1D872F-266B-44C3-821C-FD136DE6DE61}" presName="textRect" presStyleLbl="revTx" presStyleIdx="2" presStyleCnt="4">
        <dgm:presLayoutVars>
          <dgm:chMax val="1"/>
          <dgm:chPref val="1"/>
        </dgm:presLayoutVars>
      </dgm:prSet>
      <dgm:spPr/>
    </dgm:pt>
    <dgm:pt modelId="{F030ABC4-A7AE-456C-BAF7-DD31B6772A06}" type="pres">
      <dgm:prSet presAssocID="{D7E6B88C-D9FD-4DAD-974A-F7D79F210368}" presName="sibTrans" presStyleCnt="0"/>
      <dgm:spPr/>
    </dgm:pt>
    <dgm:pt modelId="{83678126-8977-4B4A-8FD1-8209E4B80535}" type="pres">
      <dgm:prSet presAssocID="{7FEBCCD4-1EEB-4A44-9596-118A8494F5A6}" presName="compNode" presStyleCnt="0"/>
      <dgm:spPr/>
    </dgm:pt>
    <dgm:pt modelId="{65E529DC-4F2F-43CB-9780-052625C7BAB5}" type="pres">
      <dgm:prSet presAssocID="{7FEBCCD4-1EEB-4A44-9596-118A8494F5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C48FA302-4DC2-4733-9A5D-3C5D54ECB258}" type="pres">
      <dgm:prSet presAssocID="{7FEBCCD4-1EEB-4A44-9596-118A8494F5A6}" presName="spaceRect" presStyleCnt="0"/>
      <dgm:spPr/>
    </dgm:pt>
    <dgm:pt modelId="{BBC0A397-46ED-4143-8741-BC27E0321ACB}" type="pres">
      <dgm:prSet presAssocID="{7FEBCCD4-1EEB-4A44-9596-118A8494F5A6}" presName="textRect" presStyleLbl="revTx" presStyleIdx="3" presStyleCnt="4">
        <dgm:presLayoutVars>
          <dgm:chMax val="1"/>
          <dgm:chPref val="1"/>
        </dgm:presLayoutVars>
      </dgm:prSet>
      <dgm:spPr/>
    </dgm:pt>
  </dgm:ptLst>
  <dgm:cxnLst>
    <dgm:cxn modelId="{79BC3700-C3F2-481F-95BF-2C681D26E487}" srcId="{AE9FE2BC-75E2-41D9-927C-CB2F7610198E}" destId="{A58F3E34-2698-4CE1-A471-AC10BF6390CB}" srcOrd="1" destOrd="0" parTransId="{6407DE2B-93F3-4130-905C-FEE2D9948441}" sibTransId="{87D5F407-07B2-4E50-8C7D-9508B426E53F}"/>
    <dgm:cxn modelId="{3424DA18-539D-4D25-9C60-52E92770EFAE}" srcId="{AE9FE2BC-75E2-41D9-927C-CB2F7610198E}" destId="{7FEBCCD4-1EEB-4A44-9596-118A8494F5A6}" srcOrd="3" destOrd="0" parTransId="{A79972F3-6782-4654-AA30-427F3D2B892E}" sibTransId="{9F931681-24B7-4758-80F9-E3E5BB1B953C}"/>
    <dgm:cxn modelId="{1DC04461-56FB-4094-96E0-ACF3FEDA06C7}" type="presOf" srcId="{7FEBCCD4-1EEB-4A44-9596-118A8494F5A6}" destId="{BBC0A397-46ED-4143-8741-BC27E0321ACB}" srcOrd="0" destOrd="0" presId="urn:microsoft.com/office/officeart/2018/2/layout/IconLabelList"/>
    <dgm:cxn modelId="{E70B0C62-4FB4-43EB-BAC1-4F81AD817AB3}" srcId="{AE9FE2BC-75E2-41D9-927C-CB2F7610198E}" destId="{D0F96845-C3E9-4F04-9225-555FF6E79B7F}" srcOrd="0" destOrd="0" parTransId="{F0E75BA2-6C70-416F-B72F-1F9C8E458996}" sibTransId="{A9435CA2-5329-454C-A3AE-7487BC5BB6F4}"/>
    <dgm:cxn modelId="{73736969-4398-450D-9D43-540BFCC4A384}" type="presOf" srcId="{A58F3E34-2698-4CE1-A471-AC10BF6390CB}" destId="{280DE0E4-A57F-472A-85FD-B5B701B93936}" srcOrd="0" destOrd="0" presId="urn:microsoft.com/office/officeart/2018/2/layout/IconLabelList"/>
    <dgm:cxn modelId="{B110DE84-B7EC-45AA-90AA-D3A472D64A93}" type="presOf" srcId="{AE9FE2BC-75E2-41D9-927C-CB2F7610198E}" destId="{26498150-3BB5-4E3A-82DB-617040B1A708}" srcOrd="0" destOrd="0" presId="urn:microsoft.com/office/officeart/2018/2/layout/IconLabelList"/>
    <dgm:cxn modelId="{9707D389-8857-4405-9E32-E59C58D72BE4}" type="presOf" srcId="{D0F96845-C3E9-4F04-9225-555FF6E79B7F}" destId="{33BE3F52-4E43-4DE2-BC89-F8C8B36B3AAC}" srcOrd="0" destOrd="0" presId="urn:microsoft.com/office/officeart/2018/2/layout/IconLabelList"/>
    <dgm:cxn modelId="{2FEE6ED5-2E46-472F-A62C-F5AF350BDBDC}" type="presOf" srcId="{7E1D872F-266B-44C3-821C-FD136DE6DE61}" destId="{D8B290FF-B478-4E34-B790-7E04296A1D8C}" srcOrd="0" destOrd="0" presId="urn:microsoft.com/office/officeart/2018/2/layout/IconLabelList"/>
    <dgm:cxn modelId="{65E43BF0-5966-42DE-9E52-1505CBA43730}" srcId="{AE9FE2BC-75E2-41D9-927C-CB2F7610198E}" destId="{7E1D872F-266B-44C3-821C-FD136DE6DE61}" srcOrd="2" destOrd="0" parTransId="{B1D776C8-C32E-4F54-B383-6D29BB44A89B}" sibTransId="{D7E6B88C-D9FD-4DAD-974A-F7D79F210368}"/>
    <dgm:cxn modelId="{BF5A410B-CD51-4E29-8653-D13417E2F168}" type="presParOf" srcId="{26498150-3BB5-4E3A-82DB-617040B1A708}" destId="{F3262224-3623-4562-B06B-F7E06BF1D4FC}" srcOrd="0" destOrd="0" presId="urn:microsoft.com/office/officeart/2018/2/layout/IconLabelList"/>
    <dgm:cxn modelId="{54E481B1-B78E-49F6-8825-9320B236EE2E}" type="presParOf" srcId="{F3262224-3623-4562-B06B-F7E06BF1D4FC}" destId="{F8855C03-A2D7-41FB-B31C-C38337D49120}" srcOrd="0" destOrd="0" presId="urn:microsoft.com/office/officeart/2018/2/layout/IconLabelList"/>
    <dgm:cxn modelId="{A2649EFD-586E-41B2-B923-E14A0B887E5E}" type="presParOf" srcId="{F3262224-3623-4562-B06B-F7E06BF1D4FC}" destId="{1AE54EB1-59DA-4B12-B5B3-BACDBFDAD7AF}" srcOrd="1" destOrd="0" presId="urn:microsoft.com/office/officeart/2018/2/layout/IconLabelList"/>
    <dgm:cxn modelId="{079ED253-846F-4670-AD8E-FB91C43E34FE}" type="presParOf" srcId="{F3262224-3623-4562-B06B-F7E06BF1D4FC}" destId="{33BE3F52-4E43-4DE2-BC89-F8C8B36B3AAC}" srcOrd="2" destOrd="0" presId="urn:microsoft.com/office/officeart/2018/2/layout/IconLabelList"/>
    <dgm:cxn modelId="{A2AD751A-4787-4B1C-A58B-ADB808DB0BA0}" type="presParOf" srcId="{26498150-3BB5-4E3A-82DB-617040B1A708}" destId="{BC13A2C5-1EDB-4456-A08D-121A0E432A05}" srcOrd="1" destOrd="0" presId="urn:microsoft.com/office/officeart/2018/2/layout/IconLabelList"/>
    <dgm:cxn modelId="{67BD7363-ABCA-4F12-9285-7FD8A1ED5751}" type="presParOf" srcId="{26498150-3BB5-4E3A-82DB-617040B1A708}" destId="{0DD2A100-3A96-4874-9565-D2D6D98624A0}" srcOrd="2" destOrd="0" presId="urn:microsoft.com/office/officeart/2018/2/layout/IconLabelList"/>
    <dgm:cxn modelId="{48D1A9FA-78C6-43B5-884E-953FFEFED37C}" type="presParOf" srcId="{0DD2A100-3A96-4874-9565-D2D6D98624A0}" destId="{28EFC0A6-90F5-4378-8563-B0B97C40E337}" srcOrd="0" destOrd="0" presId="urn:microsoft.com/office/officeart/2018/2/layout/IconLabelList"/>
    <dgm:cxn modelId="{5F6BCBDF-78B3-43BE-A30D-5CE1C0453EF4}" type="presParOf" srcId="{0DD2A100-3A96-4874-9565-D2D6D98624A0}" destId="{51D39618-CABD-467E-AC84-4DB955AAD3F2}" srcOrd="1" destOrd="0" presId="urn:microsoft.com/office/officeart/2018/2/layout/IconLabelList"/>
    <dgm:cxn modelId="{D1198134-13A9-4F0A-AFCA-5889005B6876}" type="presParOf" srcId="{0DD2A100-3A96-4874-9565-D2D6D98624A0}" destId="{280DE0E4-A57F-472A-85FD-B5B701B93936}" srcOrd="2" destOrd="0" presId="urn:microsoft.com/office/officeart/2018/2/layout/IconLabelList"/>
    <dgm:cxn modelId="{BC86DDDD-C889-49CF-A2AF-9ACCC4D2D7AD}" type="presParOf" srcId="{26498150-3BB5-4E3A-82DB-617040B1A708}" destId="{DA8E4F35-8443-40D4-8FB4-9E052E110F42}" srcOrd="3" destOrd="0" presId="urn:microsoft.com/office/officeart/2018/2/layout/IconLabelList"/>
    <dgm:cxn modelId="{298022AF-0F85-4BDB-9057-412049E0D5C1}" type="presParOf" srcId="{26498150-3BB5-4E3A-82DB-617040B1A708}" destId="{31BDDFCA-43D8-4C04-B06B-D0B3340D1242}" srcOrd="4" destOrd="0" presId="urn:microsoft.com/office/officeart/2018/2/layout/IconLabelList"/>
    <dgm:cxn modelId="{024AA7ED-0A36-4BC8-804C-8B958E3C5AD5}" type="presParOf" srcId="{31BDDFCA-43D8-4C04-B06B-D0B3340D1242}" destId="{9F7E9DAC-55FE-4B7C-A4A8-D3A36F5E21B2}" srcOrd="0" destOrd="0" presId="urn:microsoft.com/office/officeart/2018/2/layout/IconLabelList"/>
    <dgm:cxn modelId="{293DE5D1-F0DD-456F-8060-9D9438C2BADA}" type="presParOf" srcId="{31BDDFCA-43D8-4C04-B06B-D0B3340D1242}" destId="{749C3295-8252-4541-BB7E-FE172166C00B}" srcOrd="1" destOrd="0" presId="urn:microsoft.com/office/officeart/2018/2/layout/IconLabelList"/>
    <dgm:cxn modelId="{BCCFFABD-88E2-413A-A152-1979874DED72}" type="presParOf" srcId="{31BDDFCA-43D8-4C04-B06B-D0B3340D1242}" destId="{D8B290FF-B478-4E34-B790-7E04296A1D8C}" srcOrd="2" destOrd="0" presId="urn:microsoft.com/office/officeart/2018/2/layout/IconLabelList"/>
    <dgm:cxn modelId="{3E9A0E50-BD8A-43B5-A65C-93DE14389E29}" type="presParOf" srcId="{26498150-3BB5-4E3A-82DB-617040B1A708}" destId="{F030ABC4-A7AE-456C-BAF7-DD31B6772A06}" srcOrd="5" destOrd="0" presId="urn:microsoft.com/office/officeart/2018/2/layout/IconLabelList"/>
    <dgm:cxn modelId="{C43D16D4-5FFE-4060-8025-0958613A01E5}" type="presParOf" srcId="{26498150-3BB5-4E3A-82DB-617040B1A708}" destId="{83678126-8977-4B4A-8FD1-8209E4B80535}" srcOrd="6" destOrd="0" presId="urn:microsoft.com/office/officeart/2018/2/layout/IconLabelList"/>
    <dgm:cxn modelId="{E72CAE0E-6E35-469F-A847-B50F2B88712B}" type="presParOf" srcId="{83678126-8977-4B4A-8FD1-8209E4B80535}" destId="{65E529DC-4F2F-43CB-9780-052625C7BAB5}" srcOrd="0" destOrd="0" presId="urn:microsoft.com/office/officeart/2018/2/layout/IconLabelList"/>
    <dgm:cxn modelId="{8FBBFD86-8D20-4CB9-A113-FF05F9DD9769}" type="presParOf" srcId="{83678126-8977-4B4A-8FD1-8209E4B80535}" destId="{C48FA302-4DC2-4733-9A5D-3C5D54ECB258}" srcOrd="1" destOrd="0" presId="urn:microsoft.com/office/officeart/2018/2/layout/IconLabelList"/>
    <dgm:cxn modelId="{9B1508B8-E7A5-4130-BF79-021E9C2DC6F0}" type="presParOf" srcId="{83678126-8977-4B4A-8FD1-8209E4B80535}" destId="{BBC0A397-46ED-4143-8741-BC27E0321AC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220F9-5094-4939-8741-5A57CBF9F54F}">
      <dsp:nvSpPr>
        <dsp:cNvPr id="0" name=""/>
        <dsp:cNvSpPr/>
      </dsp:nvSpPr>
      <dsp:spPr>
        <a:xfrm>
          <a:off x="560900" y="1223154"/>
          <a:ext cx="600960" cy="60096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C7624B1-2658-49C3-B51D-E8EC46CCB7F1}">
      <dsp:nvSpPr>
        <dsp:cNvPr id="0" name=""/>
        <dsp:cNvSpPr/>
      </dsp:nvSpPr>
      <dsp:spPr>
        <a:xfrm>
          <a:off x="2865" y="1910180"/>
          <a:ext cx="1717031" cy="434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Why?</a:t>
          </a:r>
        </a:p>
      </dsp:txBody>
      <dsp:txXfrm>
        <a:off x="2865" y="1910180"/>
        <a:ext cx="1717031" cy="434623"/>
      </dsp:txXfrm>
    </dsp:sp>
    <dsp:sp modelId="{9142062A-CB6B-409C-AF5A-C52D58F2CC46}">
      <dsp:nvSpPr>
        <dsp:cNvPr id="0" name=""/>
        <dsp:cNvSpPr/>
      </dsp:nvSpPr>
      <dsp:spPr>
        <a:xfrm>
          <a:off x="2865" y="2384834"/>
          <a:ext cx="1717031" cy="839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Light" panose="020F0302020204030204"/>
            </a:rPr>
            <a:t>Lost</a:t>
          </a:r>
          <a:r>
            <a:rPr lang="en-US" sz="1100" kern="1200"/>
            <a:t> revenue</a:t>
          </a:r>
        </a:p>
        <a:p>
          <a:pPr marL="0" lvl="0" indent="0" algn="ctr" defTabSz="488950">
            <a:lnSpc>
              <a:spcPct val="100000"/>
            </a:lnSpc>
            <a:spcBef>
              <a:spcPct val="0"/>
            </a:spcBef>
            <a:spcAft>
              <a:spcPct val="35000"/>
            </a:spcAft>
            <a:buNone/>
          </a:pPr>
          <a:r>
            <a:rPr lang="en-US" sz="1100" kern="1200">
              <a:latin typeface="Calibri Light" panose="020F0302020204030204"/>
            </a:rPr>
            <a:t>Innefective strategies</a:t>
          </a:r>
          <a:endParaRPr lang="en-US" sz="1100" kern="1200"/>
        </a:p>
      </dsp:txBody>
      <dsp:txXfrm>
        <a:off x="2865" y="2384834"/>
        <a:ext cx="1717031" cy="839844"/>
      </dsp:txXfrm>
    </dsp:sp>
    <dsp:sp modelId="{515688FF-BC51-4A80-8F30-80E0DABE86EF}">
      <dsp:nvSpPr>
        <dsp:cNvPr id="0" name=""/>
        <dsp:cNvSpPr/>
      </dsp:nvSpPr>
      <dsp:spPr>
        <a:xfrm>
          <a:off x="2578412" y="1223154"/>
          <a:ext cx="600960" cy="6009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E65A3CF-5356-4DDD-9785-4F06235B06E4}">
      <dsp:nvSpPr>
        <dsp:cNvPr id="0" name=""/>
        <dsp:cNvSpPr/>
      </dsp:nvSpPr>
      <dsp:spPr>
        <a:xfrm>
          <a:off x="2020377" y="1910180"/>
          <a:ext cx="1717031" cy="434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What?</a:t>
          </a:r>
        </a:p>
      </dsp:txBody>
      <dsp:txXfrm>
        <a:off x="2020377" y="1910180"/>
        <a:ext cx="1717031" cy="434623"/>
      </dsp:txXfrm>
    </dsp:sp>
    <dsp:sp modelId="{C34ABCC0-55BC-4CD6-B8C3-3E84569FAE57}">
      <dsp:nvSpPr>
        <dsp:cNvPr id="0" name=""/>
        <dsp:cNvSpPr/>
      </dsp:nvSpPr>
      <dsp:spPr>
        <a:xfrm>
          <a:off x="2020377" y="2384834"/>
          <a:ext cx="1717031" cy="839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Reduce cancelation rate</a:t>
          </a:r>
        </a:p>
        <a:p>
          <a:pPr marL="0" lvl="0" indent="0" algn="ctr" defTabSz="488950">
            <a:lnSpc>
              <a:spcPct val="100000"/>
            </a:lnSpc>
            <a:spcBef>
              <a:spcPct val="0"/>
            </a:spcBef>
            <a:spcAft>
              <a:spcPct val="35000"/>
            </a:spcAft>
            <a:buNone/>
          </a:pPr>
          <a:r>
            <a:rPr lang="en-US" sz="1100" kern="1200"/>
            <a:t>Forecast Net Demand</a:t>
          </a:r>
        </a:p>
      </dsp:txBody>
      <dsp:txXfrm>
        <a:off x="2020377" y="2384834"/>
        <a:ext cx="1717031" cy="839844"/>
      </dsp:txXfrm>
    </dsp:sp>
    <dsp:sp modelId="{6D0D8732-F205-40CB-AF6A-0BE734002C46}">
      <dsp:nvSpPr>
        <dsp:cNvPr id="0" name=""/>
        <dsp:cNvSpPr/>
      </dsp:nvSpPr>
      <dsp:spPr>
        <a:xfrm>
          <a:off x="4595924" y="1223154"/>
          <a:ext cx="600960" cy="6009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317ECE7-F931-4837-BD15-07837E206070}">
      <dsp:nvSpPr>
        <dsp:cNvPr id="0" name=""/>
        <dsp:cNvSpPr/>
      </dsp:nvSpPr>
      <dsp:spPr>
        <a:xfrm>
          <a:off x="4037889" y="1910180"/>
          <a:ext cx="1717031" cy="434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How?</a:t>
          </a:r>
          <a:br>
            <a:rPr lang="en-US" sz="1400" kern="1200">
              <a:latin typeface="Calibri Light" panose="020F0302020204030204"/>
            </a:rPr>
          </a:br>
          <a:endParaRPr lang="en-US" sz="1400" kern="1200"/>
        </a:p>
      </dsp:txBody>
      <dsp:txXfrm>
        <a:off x="4037889" y="1910180"/>
        <a:ext cx="1717031" cy="434623"/>
      </dsp:txXfrm>
    </dsp:sp>
    <dsp:sp modelId="{6200CD2A-E74B-4896-B27B-55967A650D02}">
      <dsp:nvSpPr>
        <dsp:cNvPr id="0" name=""/>
        <dsp:cNvSpPr/>
      </dsp:nvSpPr>
      <dsp:spPr>
        <a:xfrm>
          <a:off x="4037889" y="2384834"/>
          <a:ext cx="1717031" cy="8398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Light" panose="020F0302020204030204"/>
            </a:rPr>
            <a:t>Key </a:t>
          </a:r>
          <a:r>
            <a:rPr lang="en-US" sz="1100" kern="1200"/>
            <a:t>Insights</a:t>
          </a:r>
          <a:r>
            <a:rPr lang="en-US" sz="1100" kern="1200">
              <a:latin typeface="Calibri Light" panose="020F0302020204030204"/>
            </a:rPr>
            <a:t> </a:t>
          </a:r>
          <a:endParaRPr lang="en-US" sz="1100" b="0" kern="1200">
            <a:latin typeface="Calibri Light" panose="020F0302020204030204"/>
          </a:endParaRPr>
        </a:p>
        <a:p>
          <a:pPr marL="0" lvl="0" indent="0" algn="ctr" defTabSz="488950">
            <a:lnSpc>
              <a:spcPct val="100000"/>
            </a:lnSpc>
            <a:spcBef>
              <a:spcPct val="0"/>
            </a:spcBef>
            <a:spcAft>
              <a:spcPct val="35000"/>
            </a:spcAft>
            <a:buNone/>
          </a:pPr>
          <a:r>
            <a:rPr lang="en-US" sz="1100" kern="1200"/>
            <a:t>Predictive Model</a:t>
          </a:r>
        </a:p>
        <a:p>
          <a:pPr marL="0" lvl="0" indent="0" algn="ctr" defTabSz="488950">
            <a:lnSpc>
              <a:spcPct val="100000"/>
            </a:lnSpc>
            <a:spcBef>
              <a:spcPct val="0"/>
            </a:spcBef>
            <a:spcAft>
              <a:spcPct val="35000"/>
            </a:spcAft>
            <a:buNone/>
          </a:pPr>
          <a:r>
            <a:rPr lang="en-US" sz="1100" kern="1200"/>
            <a:t>Business Implementation</a:t>
          </a:r>
        </a:p>
      </dsp:txBody>
      <dsp:txXfrm>
        <a:off x="4037889" y="2384834"/>
        <a:ext cx="1717031" cy="839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855C03-A2D7-41FB-B31C-C38337D49120}">
      <dsp:nvSpPr>
        <dsp:cNvPr id="0" name=""/>
        <dsp:cNvSpPr/>
      </dsp:nvSpPr>
      <dsp:spPr>
        <a:xfrm>
          <a:off x="1409842" y="324561"/>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BE3F52-4E43-4DE2-BC89-F8C8B36B3AAC}">
      <dsp:nvSpPr>
        <dsp:cNvPr id="0" name=""/>
        <dsp:cNvSpPr/>
      </dsp:nvSpPr>
      <dsp:spPr>
        <a:xfrm>
          <a:off x="914842" y="1418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Integration with </a:t>
          </a:r>
          <a:r>
            <a:rPr lang="en-US" sz="1500" kern="1200">
              <a:latin typeface="Calibri Light" panose="020F0302020204030204"/>
            </a:rPr>
            <a:t>PMS DataBase</a:t>
          </a:r>
          <a:endParaRPr lang="en-US" sz="1500" kern="1200"/>
        </a:p>
      </dsp:txBody>
      <dsp:txXfrm>
        <a:off x="914842" y="1418137"/>
        <a:ext cx="1800000" cy="720000"/>
      </dsp:txXfrm>
    </dsp:sp>
    <dsp:sp modelId="{28EFC0A6-90F5-4378-8563-B0B97C40E337}">
      <dsp:nvSpPr>
        <dsp:cNvPr id="0" name=""/>
        <dsp:cNvSpPr/>
      </dsp:nvSpPr>
      <dsp:spPr>
        <a:xfrm>
          <a:off x="3524842" y="32456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0DE0E4-A57F-472A-85FD-B5B701B93936}">
      <dsp:nvSpPr>
        <dsp:cNvPr id="0" name=""/>
        <dsp:cNvSpPr/>
      </dsp:nvSpPr>
      <dsp:spPr>
        <a:xfrm>
          <a:off x="3029842" y="141813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latin typeface="Calibri Light" panose="020F0302020204030204"/>
            </a:rPr>
            <a:t>Monitoring &amp; Periodical Maintenance</a:t>
          </a:r>
        </a:p>
      </dsp:txBody>
      <dsp:txXfrm>
        <a:off x="3029842" y="1418137"/>
        <a:ext cx="1800000" cy="720000"/>
      </dsp:txXfrm>
    </dsp:sp>
    <dsp:sp modelId="{9F7E9DAC-55FE-4B7C-A4A8-D3A36F5E21B2}">
      <dsp:nvSpPr>
        <dsp:cNvPr id="0" name=""/>
        <dsp:cNvSpPr/>
      </dsp:nvSpPr>
      <dsp:spPr>
        <a:xfrm>
          <a:off x="1409842" y="258813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290FF-B478-4E34-B790-7E04296A1D8C}">
      <dsp:nvSpPr>
        <dsp:cNvPr id="0" name=""/>
        <dsp:cNvSpPr/>
      </dsp:nvSpPr>
      <dsp:spPr>
        <a:xfrm>
          <a:off x="914842" y="36817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Support Preventive Action</a:t>
          </a:r>
        </a:p>
      </dsp:txBody>
      <dsp:txXfrm>
        <a:off x="914842" y="3681714"/>
        <a:ext cx="1800000" cy="720000"/>
      </dsp:txXfrm>
    </dsp:sp>
    <dsp:sp modelId="{65E529DC-4F2F-43CB-9780-052625C7BAB5}">
      <dsp:nvSpPr>
        <dsp:cNvPr id="0" name=""/>
        <dsp:cNvSpPr/>
      </dsp:nvSpPr>
      <dsp:spPr>
        <a:xfrm>
          <a:off x="3524842" y="2588138"/>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C0A397-46ED-4143-8741-BC27E0321ACB}">
      <dsp:nvSpPr>
        <dsp:cNvPr id="0" name=""/>
        <dsp:cNvSpPr/>
      </dsp:nvSpPr>
      <dsp:spPr>
        <a:xfrm>
          <a:off x="3029842" y="3681714"/>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Enable Booking Management based on Net Demand Forecast</a:t>
          </a:r>
        </a:p>
      </dsp:txBody>
      <dsp:txXfrm>
        <a:off x="3029842" y="3681714"/>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DDF1E-8836-4FEA-B67F-501E5E7AE575}" type="datetimeFigureOut">
              <a:rPr lang="en-US"/>
              <a:t>3/15/2021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29CFC5-3524-48CD-B6A5-4817D4FA6E19}" type="slidenum">
              <a:rPr lang="en-US"/>
              <a:t>‹nº›</a:t>
            </a:fld>
            <a:endParaRPr lang="en-US"/>
          </a:p>
        </p:txBody>
      </p:sp>
    </p:spTree>
    <p:extLst>
      <p:ext uri="{BB962C8B-B14F-4D97-AF65-F5344CB8AC3E}">
        <p14:creationId xmlns:p14="http://schemas.microsoft.com/office/powerpoint/2010/main" val="1994994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goal today is to explore a path forward in managing cancelations and overcoming the challenges they have been presenting to the hotel industry.</a:t>
            </a:r>
          </a:p>
          <a:p>
            <a:r>
              <a:rPr lang="en-US">
                <a:cs typeface="Calibri"/>
              </a:rPr>
              <a:t>Cancelations not only have caused lost revenue and many other operational difficulties for your teams, but also the classic strategies that have been attempted to manage them such as overbooking or applying more restrictive cancelation policies have proven ineffective.</a:t>
            </a:r>
          </a:p>
          <a:p>
            <a:r>
              <a:rPr lang="en-US">
                <a:cs typeface="Calibri"/>
              </a:rPr>
              <a:t>We believe the answer to control cancelations is in using data.</a:t>
            </a:r>
          </a:p>
          <a:p>
            <a:r>
              <a:rPr lang="en-US">
                <a:cs typeface="Calibri"/>
              </a:rPr>
              <a:t>To convince you of this as well we will walk through 3 steps in the next 4 minutes. </a:t>
            </a:r>
          </a:p>
          <a:p>
            <a:r>
              <a:rPr lang="en-US">
                <a:cs typeface="Calibri"/>
              </a:rPr>
              <a:t>Starting with our cancelations understanding cockpit we will share insights on cancelation drivers and how they connect to the business strategy while providing you a tool to explore the data yourselves. </a:t>
            </a:r>
          </a:p>
          <a:p>
            <a:r>
              <a:rPr lang="en-US">
                <a:cs typeface="Calibri"/>
              </a:rPr>
              <a:t>We will then share the results of a machine learning predictive model that was developed to accurately identify bookings with high likelihood of canceling. </a:t>
            </a:r>
          </a:p>
          <a:p>
            <a:r>
              <a:rPr lang="en-US">
                <a:cs typeface="Calibri"/>
              </a:rPr>
              <a:t>Finally we will discuss how this tool could be deployed and the different ways in which it could help you improve the hotel´s results.</a:t>
            </a:r>
          </a:p>
          <a:p>
            <a:r>
              <a:rPr lang="en-US">
                <a:cs typeface="Calibri"/>
              </a:rPr>
              <a:t>Our </a:t>
            </a:r>
            <a:r>
              <a:rPr lang="en-US" err="1">
                <a:cs typeface="Calibri"/>
              </a:rPr>
              <a:t>PowerBI</a:t>
            </a:r>
            <a:r>
              <a:rPr lang="en-US">
                <a:cs typeface="Calibri"/>
              </a:rPr>
              <a:t> expert Pedro will now give you a sneak pick into the Cancelations Understanding Cockpit.</a:t>
            </a:r>
          </a:p>
        </p:txBody>
      </p:sp>
      <p:sp>
        <p:nvSpPr>
          <p:cNvPr id="4" name="Slide Number Placeholder 3"/>
          <p:cNvSpPr>
            <a:spLocks noGrp="1"/>
          </p:cNvSpPr>
          <p:nvPr>
            <p:ph type="sldNum" sz="quarter" idx="5"/>
          </p:nvPr>
        </p:nvSpPr>
        <p:spPr/>
        <p:txBody>
          <a:bodyPr/>
          <a:lstStyle/>
          <a:p>
            <a:fld id="{5029CFC5-3524-48CD-B6A5-4817D4FA6E19}" type="slidenum">
              <a:rPr lang="en-US"/>
              <a:t>2</a:t>
            </a:fld>
            <a:endParaRPr lang="en-US"/>
          </a:p>
        </p:txBody>
      </p:sp>
    </p:spTree>
    <p:extLst>
      <p:ext uri="{BB962C8B-B14F-4D97-AF65-F5344CB8AC3E}">
        <p14:creationId xmlns:p14="http://schemas.microsoft.com/office/powerpoint/2010/main" val="2331987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Let´s now see how business actions can be enabled using the model´s output.</a:t>
            </a:r>
          </a:p>
        </p:txBody>
      </p:sp>
      <p:sp>
        <p:nvSpPr>
          <p:cNvPr id="4" name="Slide Number Placeholder 3"/>
          <p:cNvSpPr>
            <a:spLocks noGrp="1"/>
          </p:cNvSpPr>
          <p:nvPr>
            <p:ph type="sldNum" sz="quarter" idx="5"/>
          </p:nvPr>
        </p:nvSpPr>
        <p:spPr/>
        <p:txBody>
          <a:bodyPr/>
          <a:lstStyle/>
          <a:p>
            <a:fld id="{5029CFC5-3524-48CD-B6A5-4817D4FA6E19}" type="slidenum">
              <a:rPr lang="en-US"/>
              <a:t>11</a:t>
            </a:fld>
            <a:endParaRPr lang="en-US"/>
          </a:p>
        </p:txBody>
      </p:sp>
    </p:spTree>
    <p:extLst>
      <p:ext uri="{BB962C8B-B14F-4D97-AF65-F5344CB8AC3E}">
        <p14:creationId xmlns:p14="http://schemas.microsoft.com/office/powerpoint/2010/main" val="59397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t>
            </a:r>
            <a:endParaRPr lang="en-US"/>
          </a:p>
          <a:p>
            <a:r>
              <a:rPr lang="en-US">
                <a:cs typeface="Calibri"/>
              </a:rPr>
              <a:t>Second is operationalization. There are various ways in which the model can be used to enable better approaches to cancelations management including support for preventive actions or improved net demand forecasting for overbooking policies.</a:t>
            </a:r>
          </a:p>
          <a:p>
            <a:endParaRPr lang="en-US">
              <a:cs typeface="Calibri"/>
            </a:endParaRPr>
          </a:p>
        </p:txBody>
      </p:sp>
      <p:sp>
        <p:nvSpPr>
          <p:cNvPr id="4" name="Slide Number Placeholder 3"/>
          <p:cNvSpPr>
            <a:spLocks noGrp="1"/>
          </p:cNvSpPr>
          <p:nvPr>
            <p:ph type="sldNum" sz="quarter" idx="5"/>
          </p:nvPr>
        </p:nvSpPr>
        <p:spPr/>
        <p:txBody>
          <a:bodyPr/>
          <a:lstStyle/>
          <a:p>
            <a:fld id="{5029CFC5-3524-48CD-B6A5-4817D4FA6E19}" type="slidenum">
              <a:rPr lang="en-US"/>
              <a:t>12</a:t>
            </a:fld>
            <a:endParaRPr lang="en-US"/>
          </a:p>
        </p:txBody>
      </p:sp>
    </p:spTree>
    <p:extLst>
      <p:ext uri="{BB962C8B-B14F-4D97-AF65-F5344CB8AC3E}">
        <p14:creationId xmlns:p14="http://schemas.microsoft.com/office/powerpoint/2010/main" val="11134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a:r>
          </a:p>
          <a:p>
            <a:r>
              <a:rPr lang="en-US"/>
              <a:t>3. Managing channel availability: Using the model predictions to update online availability both in our direct channels and connected to the online Travel Agencies APIs</a:t>
            </a:r>
            <a:endParaRPr lang="en-US">
              <a:cs typeface="Calibri"/>
            </a:endParaRPr>
          </a:p>
          <a:p>
            <a:r>
              <a:rPr lang="en-US"/>
              <a:t>We are also open to discuss your ideas and strongly believe the potential for deploying our model in a way that will benefit your business.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029CFC5-3524-48CD-B6A5-4817D4FA6E19}" type="slidenum">
              <a:rPr lang="en-US"/>
              <a:t>13</a:t>
            </a:fld>
            <a:endParaRPr lang="en-US"/>
          </a:p>
        </p:txBody>
      </p:sp>
    </p:spTree>
    <p:extLst>
      <p:ext uri="{BB962C8B-B14F-4D97-AF65-F5344CB8AC3E}">
        <p14:creationId xmlns:p14="http://schemas.microsoft.com/office/powerpoint/2010/main" val="114980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Power BI dashboard for some very simple visualizations on key insights.</a:t>
            </a:r>
          </a:p>
          <a:p>
            <a:endParaRPr lang="en-US"/>
          </a:p>
          <a:p>
            <a:endParaRPr lang="en-US"/>
          </a:p>
          <a:p>
            <a:r>
              <a:rPr lang="en-US"/>
              <a:t>Our cockpit investigates 4 key areas that affect cancelation likelihood: </a:t>
            </a:r>
          </a:p>
          <a:p>
            <a:pPr marL="171450" indent="-171450">
              <a:buFont typeface="Arial" panose="020B0604020202020204" pitchFamily="34" charset="0"/>
              <a:buChar char="•"/>
            </a:pPr>
            <a:r>
              <a:rPr lang="en-US"/>
              <a:t>Market Segment</a:t>
            </a:r>
          </a:p>
          <a:p>
            <a:pPr marL="171450" indent="-171450">
              <a:buFont typeface="Arial" panose="020B0604020202020204" pitchFamily="34" charset="0"/>
              <a:buChar char="•"/>
            </a:pPr>
            <a:r>
              <a:rPr lang="en-US"/>
              <a:t>Seasonality</a:t>
            </a:r>
          </a:p>
          <a:p>
            <a:pPr marL="171450" indent="-171450">
              <a:buFont typeface="Arial" panose="020B0604020202020204" pitchFamily="34" charset="0"/>
              <a:buChar char="•"/>
            </a:pPr>
            <a:r>
              <a:rPr lang="en-US"/>
              <a:t>Booking features</a:t>
            </a:r>
          </a:p>
          <a:p>
            <a:pPr marL="171450" indent="-171450">
              <a:buFont typeface="Arial" panose="020B0604020202020204" pitchFamily="34" charset="0"/>
              <a:buChar char="•"/>
            </a:pPr>
            <a:r>
              <a:rPr lang="en-US"/>
              <a:t>Customer History</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fld id="{5029CFC5-3524-48CD-B6A5-4817D4FA6E19}" type="slidenum">
              <a:rPr lang="en-US"/>
              <a:t>3</a:t>
            </a:fld>
            <a:endParaRPr lang="en-US"/>
          </a:p>
        </p:txBody>
      </p:sp>
    </p:spTree>
    <p:extLst>
      <p:ext uri="{BB962C8B-B14F-4D97-AF65-F5344CB8AC3E}">
        <p14:creationId xmlns:p14="http://schemas.microsoft.com/office/powerpoint/2010/main" val="2252947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171450" indent="-171450">
              <a:buFont typeface="Arial" panose="020B0604020202020204" pitchFamily="34" charset="0"/>
              <a:buChar char="•"/>
            </a:pPr>
            <a:r>
              <a:rPr lang="en-US"/>
              <a:t>First, I should call your attention for the current average cancelation rate of 42% which is twice as much as the hotel target of 20% as seen on the velocimeter graph</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Certain market segments are closely connected with cancelation probability: Groups cancel 70% on average while direct bookings less than 20%.</a:t>
            </a:r>
            <a:endParaRPr lang="en-US">
              <a:cs typeface="Calibri"/>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also observed that lead time and likelihood of a cancelation are highly correlated.</a:t>
            </a:r>
            <a:endParaRPr lang="en-US">
              <a:cs typeface="Calibri"/>
            </a:endParaRPr>
          </a:p>
          <a:p>
            <a:pPr marL="171450" indent="-171450">
              <a:buFont typeface="Arial" panose="020B0604020202020204" pitchFamily="34" charset="0"/>
              <a:buChar char="•"/>
            </a:pPr>
            <a:endParaRPr lang="en-US"/>
          </a:p>
        </p:txBody>
      </p:sp>
      <p:sp>
        <p:nvSpPr>
          <p:cNvPr id="4" name="Marcador de Posição do Número do Diapositivo 3"/>
          <p:cNvSpPr>
            <a:spLocks noGrp="1"/>
          </p:cNvSpPr>
          <p:nvPr>
            <p:ph type="sldNum" sz="quarter" idx="5"/>
          </p:nvPr>
        </p:nvSpPr>
        <p:spPr/>
        <p:txBody>
          <a:bodyPr/>
          <a:lstStyle/>
          <a:p>
            <a:fld id="{5029CFC5-3524-48CD-B6A5-4817D4FA6E19}" type="slidenum">
              <a:rPr lang="en-US" smtClean="0"/>
              <a:t>4</a:t>
            </a:fld>
            <a:endParaRPr lang="en-US"/>
          </a:p>
        </p:txBody>
      </p:sp>
    </p:spTree>
    <p:extLst>
      <p:ext uri="{BB962C8B-B14F-4D97-AF65-F5344CB8AC3E}">
        <p14:creationId xmlns:p14="http://schemas.microsoft.com/office/powerpoint/2010/main" val="351265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When talking about SEASONALITY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a:defRPr/>
            </a:pPr>
            <a:r>
              <a:rPr lang="en-US">
                <a:cs typeface="Calibri"/>
              </a:rPr>
              <a:t>The time in advance when a cancelation is done seems to be connected to the lead time.</a:t>
            </a:r>
          </a:p>
          <a:p>
            <a:pPr>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Cancelation Rate seems to through the year on a weekly basis and to have some connection with the overall seasonality of the bookings.</a:t>
            </a:r>
            <a:endParaRPr lang="en-US"/>
          </a:p>
          <a:p>
            <a:endParaRPr lang="en-US"/>
          </a:p>
        </p:txBody>
      </p:sp>
      <p:sp>
        <p:nvSpPr>
          <p:cNvPr id="4" name="Marcador de Posição do Número do Diapositivo 3"/>
          <p:cNvSpPr>
            <a:spLocks noGrp="1"/>
          </p:cNvSpPr>
          <p:nvPr>
            <p:ph type="sldNum" sz="quarter" idx="5"/>
          </p:nvPr>
        </p:nvSpPr>
        <p:spPr/>
        <p:txBody>
          <a:bodyPr/>
          <a:lstStyle/>
          <a:p>
            <a:fld id="{5029CFC5-3524-48CD-B6A5-4817D4FA6E19}" type="slidenum">
              <a:rPr lang="en-US" smtClean="0"/>
              <a:t>5</a:t>
            </a:fld>
            <a:endParaRPr lang="en-US"/>
          </a:p>
        </p:txBody>
      </p:sp>
    </p:spTree>
    <p:extLst>
      <p:ext uri="{BB962C8B-B14F-4D97-AF65-F5344CB8AC3E}">
        <p14:creationId xmlns:p14="http://schemas.microsoft.com/office/powerpoint/2010/main" val="6276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a:defRPr/>
            </a:pPr>
            <a:r>
              <a:rPr lang="en-US">
                <a:cs typeface="Calibri"/>
              </a:rPr>
              <a:t>In terms of main booking features,  certain booking characteristics like having babies or making special requests indicate low likelihood of cancelation and are important features for predicting cancelations</a:t>
            </a:r>
            <a:endParaRPr lang="en-US"/>
          </a:p>
          <a:p>
            <a:endParaRPr lang="en-US"/>
          </a:p>
        </p:txBody>
      </p:sp>
      <p:sp>
        <p:nvSpPr>
          <p:cNvPr id="4" name="Marcador de Posição do Número do Diapositivo 3"/>
          <p:cNvSpPr>
            <a:spLocks noGrp="1"/>
          </p:cNvSpPr>
          <p:nvPr>
            <p:ph type="sldNum" sz="quarter" idx="5"/>
          </p:nvPr>
        </p:nvSpPr>
        <p:spPr/>
        <p:txBody>
          <a:bodyPr/>
          <a:lstStyle/>
          <a:p>
            <a:fld id="{5029CFC5-3524-48CD-B6A5-4817D4FA6E19}" type="slidenum">
              <a:rPr lang="en-US" smtClean="0"/>
              <a:t>6</a:t>
            </a:fld>
            <a:endParaRPr lang="en-US"/>
          </a:p>
        </p:txBody>
      </p:sp>
    </p:spTree>
    <p:extLst>
      <p:ext uri="{BB962C8B-B14F-4D97-AF65-F5344CB8AC3E}">
        <p14:creationId xmlns:p14="http://schemas.microsoft.com/office/powerpoint/2010/main" val="3533947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Finally, Customers that have an history of previous cancelations are more likely to cancel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On the other hand, a history of booking changes indicates less chance of canceling.</a:t>
            </a:r>
          </a:p>
          <a:p>
            <a:endParaRPr lang="en-US"/>
          </a:p>
          <a:p>
            <a:r>
              <a:rPr lang="en-US"/>
              <a:t>After understanding some of the main insights on our data and what drives cancelations, we will now focus on our predictive model</a:t>
            </a:r>
          </a:p>
        </p:txBody>
      </p:sp>
      <p:sp>
        <p:nvSpPr>
          <p:cNvPr id="4" name="Marcador de Posição do Número do Diapositivo 3"/>
          <p:cNvSpPr>
            <a:spLocks noGrp="1"/>
          </p:cNvSpPr>
          <p:nvPr>
            <p:ph type="sldNum" sz="quarter" idx="5"/>
          </p:nvPr>
        </p:nvSpPr>
        <p:spPr/>
        <p:txBody>
          <a:bodyPr/>
          <a:lstStyle/>
          <a:p>
            <a:fld id="{5029CFC5-3524-48CD-B6A5-4817D4FA6E19}" type="slidenum">
              <a:rPr lang="en-US" smtClean="0"/>
              <a:t>7</a:t>
            </a:fld>
            <a:endParaRPr lang="en-US"/>
          </a:p>
        </p:txBody>
      </p:sp>
    </p:spTree>
    <p:extLst>
      <p:ext uri="{BB962C8B-B14F-4D97-AF65-F5344CB8AC3E}">
        <p14:creationId xmlns:p14="http://schemas.microsoft.com/office/powerpoint/2010/main" val="3606798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cancelations cockpit shows interesting insights but to combine all those factors to make a decision is almost impossible for the human brain. </a:t>
            </a:r>
            <a:endParaRPr lang="en-US"/>
          </a:p>
          <a:p>
            <a:r>
              <a:rPr lang="en-GB"/>
              <a:t>That is why what we really did was building a machine learning model to predict cancellations.</a:t>
            </a:r>
            <a:r>
              <a:rPr lang="en-US"/>
              <a:t> </a:t>
            </a:r>
            <a:endParaRPr lang="en-US">
              <a:cs typeface="Calibri"/>
            </a:endParaRPr>
          </a:p>
          <a:p>
            <a:r>
              <a:rPr lang="en-GB"/>
              <a:t>The algorithm is called </a:t>
            </a:r>
            <a:r>
              <a:rPr lang="en-GB" err="1"/>
              <a:t>GradienBoosting</a:t>
            </a:r>
            <a:r>
              <a:rPr lang="en-GB"/>
              <a:t> and can predict cancelations with an accuracy of 88%.  But more important than understanding the algorithm behind the model is to understand its capabilities and the corresponding business implications. </a:t>
            </a:r>
            <a:endParaRPr lang="en-US"/>
          </a:p>
        </p:txBody>
      </p:sp>
      <p:sp>
        <p:nvSpPr>
          <p:cNvPr id="4" name="Slide Number Placeholder 3"/>
          <p:cNvSpPr>
            <a:spLocks noGrp="1"/>
          </p:cNvSpPr>
          <p:nvPr>
            <p:ph type="sldNum" sz="quarter" idx="5"/>
          </p:nvPr>
        </p:nvSpPr>
        <p:spPr/>
        <p:txBody>
          <a:bodyPr/>
          <a:lstStyle/>
          <a:p>
            <a:fld id="{5029CFC5-3524-48CD-B6A5-4817D4FA6E19}" type="slidenum">
              <a:rPr lang="en-US"/>
              <a:t>8</a:t>
            </a:fld>
            <a:endParaRPr lang="en-US"/>
          </a:p>
        </p:txBody>
      </p:sp>
    </p:spTree>
    <p:extLst>
      <p:ext uri="{BB962C8B-B14F-4D97-AF65-F5344CB8AC3E}">
        <p14:creationId xmlns:p14="http://schemas.microsoft.com/office/powerpoint/2010/main" val="129561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Precision is the % of the booking the model classifies as cancelation that will really cancel. </a:t>
            </a:r>
            <a:r>
              <a:rPr lang="en-GB"/>
              <a:t> </a:t>
            </a:r>
            <a:endParaRPr lang="en-US"/>
          </a:p>
        </p:txBody>
      </p:sp>
      <p:sp>
        <p:nvSpPr>
          <p:cNvPr id="4" name="Slide Number Placeholder 3"/>
          <p:cNvSpPr>
            <a:spLocks noGrp="1"/>
          </p:cNvSpPr>
          <p:nvPr>
            <p:ph type="sldNum" sz="quarter" idx="5"/>
          </p:nvPr>
        </p:nvSpPr>
        <p:spPr/>
        <p:txBody>
          <a:bodyPr/>
          <a:lstStyle/>
          <a:p>
            <a:fld id="{5029CFC5-3524-48CD-B6A5-4817D4FA6E19}" type="slidenum">
              <a:rPr lang="en-US"/>
              <a:t>9</a:t>
            </a:fld>
            <a:endParaRPr lang="en-US"/>
          </a:p>
        </p:txBody>
      </p:sp>
    </p:spTree>
    <p:extLst>
      <p:ext uri="{BB962C8B-B14F-4D97-AF65-F5344CB8AC3E}">
        <p14:creationId xmlns:p14="http://schemas.microsoft.com/office/powerpoint/2010/main" val="3397972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crucial to understand that there is a tradeoff between this 2 metrics- precision and recall. </a:t>
            </a:r>
          </a:p>
          <a:p>
            <a:r>
              <a:rPr lang="en-US"/>
              <a:t>  </a:t>
            </a:r>
            <a:endParaRPr lang="en-US">
              <a:cs typeface="Calibri"/>
            </a:endParaRPr>
          </a:p>
          <a:p>
            <a:r>
              <a:rPr lang="en-US"/>
              <a:t>The model can be optimized for alternative metrics depending on how you want to implement it.  </a:t>
            </a:r>
          </a:p>
        </p:txBody>
      </p:sp>
      <p:sp>
        <p:nvSpPr>
          <p:cNvPr id="4" name="Slide Number Placeholder 3"/>
          <p:cNvSpPr>
            <a:spLocks noGrp="1"/>
          </p:cNvSpPr>
          <p:nvPr>
            <p:ph type="sldNum" sz="quarter" idx="5"/>
          </p:nvPr>
        </p:nvSpPr>
        <p:spPr/>
        <p:txBody>
          <a:bodyPr/>
          <a:lstStyle/>
          <a:p>
            <a:fld id="{5029CFC5-3524-48CD-B6A5-4817D4FA6E19}" type="slidenum">
              <a:rPr lang="en-US"/>
              <a:t>10</a:t>
            </a:fld>
            <a:endParaRPr lang="en-US"/>
          </a:p>
        </p:txBody>
      </p:sp>
    </p:spTree>
    <p:extLst>
      <p:ext uri="{BB962C8B-B14F-4D97-AF65-F5344CB8AC3E}">
        <p14:creationId xmlns:p14="http://schemas.microsoft.com/office/powerpoint/2010/main" val="402895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‹nº›</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‹nº›</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svg"/><Relationship Id="rId3" Type="http://schemas.openxmlformats.org/officeDocument/2006/relationships/image" Target="../media/image22.pn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png"/><Relationship Id="rId2" Type="http://schemas.openxmlformats.org/officeDocument/2006/relationships/notesSlide" Target="../notesSlides/notesSlide12.xml"/><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3.svg"/><Relationship Id="rId9" Type="http://schemas.openxmlformats.org/officeDocument/2006/relationships/image" Target="../media/image33.png"/><Relationship Id="rId14" Type="http://schemas.openxmlformats.org/officeDocument/2006/relationships/image" Target="../media/image38.svg"/></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a7f97098-d439-4a7e-a876-8bc0afa5229d/ReportSection738d4954fe1c04ac255e?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a7f97098-d439-4a7e-a876-8bc0afa5229d/ReportSection2f0f6f040803b9e41f0f?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a7f97098-d439-4a7e-a876-8bc0afa5229d/ReportSection348a5c1028a9177372a1?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a7f97098-d439-4a7e-a876-8bc0afa5229d/ReportSection0b58f5d38d306184c012?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outdoor, sky&#10;&#10;Description automatically generated">
            <a:extLst>
              <a:ext uri="{FF2B5EF4-FFF2-40B4-BE49-F238E27FC236}">
                <a16:creationId xmlns:a16="http://schemas.microsoft.com/office/drawing/2014/main" id="{52FCF8B3-C8EA-4DA5-9ADB-BC6DB9B7E344}"/>
              </a:ext>
            </a:extLst>
          </p:cNvPr>
          <p:cNvPicPr>
            <a:picLocks noChangeAspect="1"/>
          </p:cNvPicPr>
          <p:nvPr/>
        </p:nvPicPr>
        <p:blipFill rotWithShape="1">
          <a:blip r:embed="rId2"/>
          <a:srcRect t="6355" r="28173" b="2736"/>
          <a:stretch/>
        </p:blipFill>
        <p:spPr>
          <a:xfrm>
            <a:off x="3522468" y="10"/>
            <a:ext cx="8669532" cy="6857990"/>
          </a:xfrm>
          <a:prstGeom prst="rect">
            <a:avLst/>
          </a:prstGeom>
        </p:spPr>
      </p:pic>
      <p:sp>
        <p:nvSpPr>
          <p:cNvPr id="55" name="Rectangle 4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71094" y="1161288"/>
            <a:ext cx="3438144" cy="1124712"/>
          </a:xfrm>
        </p:spPr>
        <p:txBody>
          <a:bodyPr vert="horz" lIns="91440" tIns="45720" rIns="91440" bIns="45720" rtlCol="0" anchor="b">
            <a:normAutofit/>
          </a:bodyPr>
          <a:lstStyle/>
          <a:p>
            <a:pPr algn="l"/>
            <a:r>
              <a:rPr lang="en-US" sz="2400"/>
              <a:t>Predicting Cancelations for the Hospitality Industry</a:t>
            </a:r>
          </a:p>
        </p:txBody>
      </p:sp>
      <p:sp>
        <p:nvSpPr>
          <p:cNvPr id="56" name="Rectangle 4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30ED0D93-943E-40F0-9DD7-604A839E944E}"/>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indent="-228600" algn="l">
              <a:spcAft>
                <a:spcPts val="600"/>
              </a:spcAft>
              <a:buFont typeface="Arial" panose="020B0604020202020204" pitchFamily="34" charset="0"/>
              <a:buChar char="•"/>
            </a:pPr>
            <a:r>
              <a:rPr lang="en-US" sz="1700">
                <a:latin typeface="+mn-lt"/>
                <a:ea typeface="+mn-ea"/>
                <a:cs typeface="+mn-cs"/>
              </a:rPr>
              <a:t>Business Cases With Data Science</a:t>
            </a:r>
          </a:p>
          <a:p>
            <a:pPr indent="-228600" algn="l">
              <a:spcAft>
                <a:spcPts val="600"/>
              </a:spcAft>
              <a:buFont typeface="Arial" panose="020B0604020202020204" pitchFamily="34" charset="0"/>
              <a:buChar char="•"/>
            </a:pPr>
            <a:endParaRPr lang="en-US" sz="1700">
              <a:latin typeface="+mn-lt"/>
              <a:ea typeface="+mn-ea"/>
              <a:cs typeface="+mn-cs"/>
            </a:endParaRPr>
          </a:p>
          <a:p>
            <a:pPr indent="-228600" algn="l">
              <a:spcAft>
                <a:spcPts val="600"/>
              </a:spcAft>
              <a:buFont typeface="Arial" panose="020B0604020202020204" pitchFamily="34" charset="0"/>
              <a:buChar char="•"/>
            </a:pPr>
            <a:endParaRPr lang="en-US" sz="1700">
              <a:latin typeface="+mn-lt"/>
              <a:ea typeface="+mn-ea"/>
              <a:cs typeface="+mn-cs"/>
            </a:endParaRPr>
          </a:p>
          <a:p>
            <a:pPr indent="-228600" algn="l">
              <a:spcAft>
                <a:spcPts val="600"/>
              </a:spcAft>
              <a:buFont typeface="Arial" panose="020B0604020202020204" pitchFamily="34" charset="0"/>
              <a:buChar char="•"/>
            </a:pPr>
            <a:endParaRPr lang="en-US" sz="1700">
              <a:latin typeface="+mn-lt"/>
              <a:ea typeface="+mn-ea"/>
              <a:cs typeface="+mn-cs"/>
            </a:endParaRPr>
          </a:p>
          <a:p>
            <a:pPr indent="-228600" algn="l">
              <a:spcAft>
                <a:spcPts val="600"/>
              </a:spcAft>
              <a:buFont typeface="Arial" panose="020B0604020202020204" pitchFamily="34" charset="0"/>
              <a:buChar char="•"/>
            </a:pPr>
            <a:endParaRPr lang="en-US" sz="1700">
              <a:latin typeface="+mn-lt"/>
              <a:ea typeface="+mn-ea"/>
              <a:cs typeface="+mn-cs"/>
            </a:endParaRPr>
          </a:p>
          <a:p>
            <a:pPr algn="l">
              <a:spcAft>
                <a:spcPts val="600"/>
              </a:spcAft>
            </a:pPr>
            <a:r>
              <a:rPr lang="en-US" sz="1700">
                <a:latin typeface="+mn-lt"/>
                <a:ea typeface="+mn-ea"/>
                <a:cs typeface="+mn-cs"/>
              </a:rPr>
              <a:t>Henrique Costa</a:t>
            </a:r>
            <a:endParaRPr lang="en-US" sz="1700">
              <a:latin typeface="+mn-lt"/>
              <a:ea typeface="+mn-ea"/>
              <a:cs typeface="Calibri" panose="020F0502020204030204"/>
            </a:endParaRPr>
          </a:p>
          <a:p>
            <a:pPr algn="l">
              <a:spcAft>
                <a:spcPts val="600"/>
              </a:spcAft>
            </a:pPr>
            <a:r>
              <a:rPr lang="en-US" sz="1700">
                <a:ea typeface="+mj-lt"/>
                <a:cs typeface="+mj-lt"/>
              </a:rPr>
              <a:t>Pedro Mendes</a:t>
            </a:r>
            <a:endParaRPr lang="en-US"/>
          </a:p>
          <a:p>
            <a:pPr algn="l">
              <a:spcAft>
                <a:spcPts val="600"/>
              </a:spcAft>
            </a:pPr>
            <a:r>
              <a:rPr lang="en-US" sz="1700">
                <a:ea typeface="+mj-lt"/>
                <a:cs typeface="+mj-lt"/>
              </a:rPr>
              <a:t>Rafael </a:t>
            </a:r>
            <a:r>
              <a:rPr lang="en-US" sz="1700" err="1">
                <a:ea typeface="+mj-lt"/>
                <a:cs typeface="+mj-lt"/>
              </a:rPr>
              <a:t>Soromenho</a:t>
            </a:r>
            <a:endParaRPr lang="en-US" err="1">
              <a:ea typeface="+mj-lt"/>
              <a:cs typeface="+mj-lt"/>
            </a:endParaRPr>
          </a:p>
          <a:p>
            <a:pPr algn="l">
              <a:spcAft>
                <a:spcPts val="600"/>
              </a:spcAft>
            </a:pPr>
            <a:r>
              <a:rPr lang="en-US" sz="1700">
                <a:ea typeface="+mj-lt"/>
                <a:cs typeface="+mj-lt"/>
              </a:rPr>
              <a:t>Rui </a:t>
            </a:r>
            <a:r>
              <a:rPr lang="en-US" sz="1700" err="1">
                <a:ea typeface="+mj-lt"/>
                <a:cs typeface="+mj-lt"/>
              </a:rPr>
              <a:t>Soromenho</a:t>
            </a:r>
            <a:endParaRPr lang="en-US" err="1">
              <a:ea typeface="+mj-lt"/>
              <a:cs typeface="+mj-lt"/>
            </a:endParaRPr>
          </a:p>
          <a:p>
            <a:pPr algn="l"/>
            <a:endParaRPr lang="en-US" sz="1700">
              <a:ea typeface="+mn-ea"/>
              <a:cs typeface="Calibri Light"/>
            </a:endParaRPr>
          </a:p>
          <a:p>
            <a:pPr indent="-228600" algn="l">
              <a:spcAft>
                <a:spcPts val="600"/>
              </a:spcAft>
              <a:buFont typeface="Arial" panose="020B0604020202020204" pitchFamily="34" charset="0"/>
              <a:buChar char="•"/>
            </a:pPr>
            <a:endParaRPr lang="en-US" sz="1700">
              <a:latin typeface="+mn-lt"/>
              <a:ea typeface="+mn-ea"/>
              <a:cs typeface="Calibri" panose="020F0502020204030204"/>
            </a:endParaRPr>
          </a:p>
          <a:p>
            <a:pPr indent="-228600" algn="l">
              <a:spcAft>
                <a:spcPts val="600"/>
              </a:spcAft>
              <a:buFont typeface="Arial" panose="020B0604020202020204" pitchFamily="34" charset="0"/>
              <a:buChar char="•"/>
            </a:pPr>
            <a:endParaRPr lang="en-US" sz="1700">
              <a:latin typeface="+mn-lt"/>
              <a:ea typeface="+mn-ea"/>
              <a:cs typeface="Calibri" panose="020F0502020204030204"/>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4EE8D98A-60DA-45FA-9934-6787B3F0C1F2}"/>
              </a:ext>
            </a:extLst>
          </p:cNvPr>
          <p:cNvSpPr txBox="1">
            <a:spLocks/>
          </p:cNvSpPr>
          <p:nvPr/>
        </p:nvSpPr>
        <p:spPr>
          <a:xfrm>
            <a:off x="4228414" y="678123"/>
            <a:ext cx="3408011" cy="77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pic>
        <p:nvPicPr>
          <p:cNvPr id="448" name="Picture 448" descr="Icon&#10;&#10;Description automatically generated">
            <a:extLst>
              <a:ext uri="{FF2B5EF4-FFF2-40B4-BE49-F238E27FC236}">
                <a16:creationId xmlns:a16="http://schemas.microsoft.com/office/drawing/2014/main" id="{C1B3B560-EE4B-4A42-8757-121D54800F2B}"/>
              </a:ext>
            </a:extLst>
          </p:cNvPr>
          <p:cNvPicPr>
            <a:picLocks noChangeAspect="1"/>
          </p:cNvPicPr>
          <p:nvPr/>
        </p:nvPicPr>
        <p:blipFill>
          <a:blip r:embed="rId3"/>
          <a:stretch>
            <a:fillRect/>
          </a:stretch>
        </p:blipFill>
        <p:spPr>
          <a:xfrm>
            <a:off x="-180975" y="236764"/>
            <a:ext cx="1572986" cy="1234168"/>
          </a:xfrm>
          <a:prstGeom prst="rect">
            <a:avLst/>
          </a:prstGeom>
        </p:spPr>
      </p:pic>
      <p:pic>
        <p:nvPicPr>
          <p:cNvPr id="449" name="Picture 449" descr="Icon&#10;&#10;Description automatically generated">
            <a:extLst>
              <a:ext uri="{FF2B5EF4-FFF2-40B4-BE49-F238E27FC236}">
                <a16:creationId xmlns:a16="http://schemas.microsoft.com/office/drawing/2014/main" id="{42B4AF2F-7AEA-4515-98FE-261C23A94845}"/>
              </a:ext>
            </a:extLst>
          </p:cNvPr>
          <p:cNvPicPr>
            <a:picLocks noChangeAspect="1"/>
          </p:cNvPicPr>
          <p:nvPr/>
        </p:nvPicPr>
        <p:blipFill>
          <a:blip r:embed="rId4"/>
          <a:stretch>
            <a:fillRect/>
          </a:stretch>
        </p:blipFill>
        <p:spPr>
          <a:xfrm>
            <a:off x="3624943" y="293914"/>
            <a:ext cx="1567543" cy="1113065"/>
          </a:xfrm>
          <a:prstGeom prst="rect">
            <a:avLst/>
          </a:prstGeom>
        </p:spPr>
      </p:pic>
      <p:pic>
        <p:nvPicPr>
          <p:cNvPr id="450" name="Picture 450" descr="Icon&#10;&#10;Description automatically generated">
            <a:extLst>
              <a:ext uri="{FF2B5EF4-FFF2-40B4-BE49-F238E27FC236}">
                <a16:creationId xmlns:a16="http://schemas.microsoft.com/office/drawing/2014/main" id="{AAB61AE7-E5BF-4FAF-94A9-FEEE09F25680}"/>
              </a:ext>
            </a:extLst>
          </p:cNvPr>
          <p:cNvPicPr>
            <a:picLocks noChangeAspect="1"/>
          </p:cNvPicPr>
          <p:nvPr/>
        </p:nvPicPr>
        <p:blipFill>
          <a:blip r:embed="rId5"/>
          <a:stretch>
            <a:fillRect/>
          </a:stretch>
        </p:blipFill>
        <p:spPr>
          <a:xfrm>
            <a:off x="7719332" y="391884"/>
            <a:ext cx="1420586" cy="1019175"/>
          </a:xfrm>
          <a:prstGeom prst="rect">
            <a:avLst/>
          </a:prstGeom>
        </p:spPr>
      </p:pic>
      <p:sp>
        <p:nvSpPr>
          <p:cNvPr id="452" name="TextBox 451">
            <a:extLst>
              <a:ext uri="{FF2B5EF4-FFF2-40B4-BE49-F238E27FC236}">
                <a16:creationId xmlns:a16="http://schemas.microsoft.com/office/drawing/2014/main" id="{6D5E049D-1820-41C4-B6DB-CD1D9D0007A2}"/>
              </a:ext>
            </a:extLst>
          </p:cNvPr>
          <p:cNvSpPr txBox="1"/>
          <p:nvPr/>
        </p:nvSpPr>
        <p:spPr>
          <a:xfrm>
            <a:off x="4955721" y="438150"/>
            <a:ext cx="28316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Calibri Light"/>
              </a:rPr>
              <a:t>There is a tradeoff between how precise the model is - percentage of booking classified as cancelations that will really cancel -  and its recall  - how many of the future cancelations it is able to flag.</a:t>
            </a:r>
            <a:endParaRPr lang="en-US" sz="1200" b="1">
              <a:ea typeface="+mn-lt"/>
              <a:cs typeface="+mn-lt"/>
            </a:endParaRPr>
          </a:p>
          <a:p>
            <a:endParaRPr lang="en-US" sz="1200" b="1">
              <a:latin typeface="Calibri Light"/>
              <a:ea typeface="+mn-lt"/>
              <a:cs typeface="Calibri Light"/>
            </a:endParaRPr>
          </a:p>
          <a:p>
            <a:pPr algn="l"/>
            <a:endParaRPr lang="en-US" sz="1200" b="1">
              <a:latin typeface="Calibri Light"/>
              <a:cs typeface="Calibri Light"/>
            </a:endParaRPr>
          </a:p>
        </p:txBody>
      </p:sp>
      <p:sp>
        <p:nvSpPr>
          <p:cNvPr id="453" name="TextBox 452">
            <a:extLst>
              <a:ext uri="{FF2B5EF4-FFF2-40B4-BE49-F238E27FC236}">
                <a16:creationId xmlns:a16="http://schemas.microsoft.com/office/drawing/2014/main" id="{759D5BD4-5403-414D-A0A7-1F44BC83CC1E}"/>
              </a:ext>
            </a:extLst>
          </p:cNvPr>
          <p:cNvSpPr txBox="1"/>
          <p:nvPr/>
        </p:nvSpPr>
        <p:spPr>
          <a:xfrm>
            <a:off x="1159328" y="438149"/>
            <a:ext cx="26343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Light"/>
                <a:ea typeface="+mn-lt"/>
                <a:cs typeface="Calibri Light"/>
              </a:rPr>
              <a:t>The results show the model can have a high level of Accuracy. Precision and Recall are two other key performance metrics that are very relevant for model implementation.</a:t>
            </a:r>
            <a:endParaRPr lang="en-US" sz="1200">
              <a:ea typeface="+mn-lt"/>
              <a:cs typeface="+mn-lt"/>
            </a:endParaRPr>
          </a:p>
          <a:p>
            <a:endParaRPr lang="en-US" sz="1200">
              <a:latin typeface="Calibri Light"/>
              <a:cs typeface="Calibri Light"/>
            </a:endParaRPr>
          </a:p>
        </p:txBody>
      </p:sp>
      <p:sp>
        <p:nvSpPr>
          <p:cNvPr id="454" name="Content Placeholder 2">
            <a:extLst>
              <a:ext uri="{FF2B5EF4-FFF2-40B4-BE49-F238E27FC236}">
                <a16:creationId xmlns:a16="http://schemas.microsoft.com/office/drawing/2014/main" id="{36AD9A18-ADC0-44CA-BD3C-10051DD1A261}"/>
              </a:ext>
            </a:extLst>
          </p:cNvPr>
          <p:cNvSpPr txBox="1">
            <a:spLocks/>
          </p:cNvSpPr>
          <p:nvPr/>
        </p:nvSpPr>
        <p:spPr>
          <a:xfrm>
            <a:off x="8990915" y="392374"/>
            <a:ext cx="2965779" cy="100665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Calibri Light"/>
                <a:ea typeface="+mn-lt"/>
                <a:cs typeface="Calibri Light"/>
              </a:rPr>
              <a:t>The model chosen shows the highest Accuracy – 88% -  while it provides a balance between Precision and Recall  – 85% each. </a:t>
            </a:r>
          </a:p>
          <a:p>
            <a:r>
              <a:rPr lang="en-US" sz="1200">
                <a:latin typeface="Calibri Light"/>
                <a:cs typeface="Calibri Light"/>
              </a:rPr>
              <a:t>Depending on the intended use the model can be optimized for another metric.</a:t>
            </a:r>
          </a:p>
        </p:txBody>
      </p:sp>
      <p:grpSp>
        <p:nvGrpSpPr>
          <p:cNvPr id="6" name="Group 5">
            <a:extLst>
              <a:ext uri="{FF2B5EF4-FFF2-40B4-BE49-F238E27FC236}">
                <a16:creationId xmlns:a16="http://schemas.microsoft.com/office/drawing/2014/main" id="{E2E096DB-3018-4494-AB1D-183CA5EF43B2}"/>
              </a:ext>
            </a:extLst>
          </p:cNvPr>
          <p:cNvGrpSpPr/>
          <p:nvPr/>
        </p:nvGrpSpPr>
        <p:grpSpPr>
          <a:xfrm>
            <a:off x="1530713" y="1767703"/>
            <a:ext cx="8894655" cy="4646493"/>
            <a:chOff x="2116963" y="1656651"/>
            <a:chExt cx="9383485" cy="5034681"/>
          </a:xfrm>
        </p:grpSpPr>
        <p:grpSp>
          <p:nvGrpSpPr>
            <p:cNvPr id="42" name="Group 41">
              <a:extLst>
                <a:ext uri="{FF2B5EF4-FFF2-40B4-BE49-F238E27FC236}">
                  <a16:creationId xmlns:a16="http://schemas.microsoft.com/office/drawing/2014/main" id="{FC009B47-0F99-4399-9EF3-8BC51C994087}"/>
                </a:ext>
              </a:extLst>
            </p:cNvPr>
            <p:cNvGrpSpPr/>
            <p:nvPr/>
          </p:nvGrpSpPr>
          <p:grpSpPr>
            <a:xfrm>
              <a:off x="2116963" y="1656651"/>
              <a:ext cx="9383485" cy="5034681"/>
              <a:chOff x="2116963" y="1656651"/>
              <a:chExt cx="9383485" cy="5034681"/>
            </a:xfrm>
          </p:grpSpPr>
          <p:pic>
            <p:nvPicPr>
              <p:cNvPr id="44" name="Picture 451" descr="Chart, line chart&#10;&#10;Description automatically generated">
                <a:extLst>
                  <a:ext uri="{FF2B5EF4-FFF2-40B4-BE49-F238E27FC236}">
                    <a16:creationId xmlns:a16="http://schemas.microsoft.com/office/drawing/2014/main" id="{9FCBEAA6-4417-4172-A146-510039995C48}"/>
                  </a:ext>
                </a:extLst>
              </p:cNvPr>
              <p:cNvPicPr>
                <a:picLocks noChangeAspect="1"/>
              </p:cNvPicPr>
              <p:nvPr/>
            </p:nvPicPr>
            <p:blipFill>
              <a:blip r:embed="rId6"/>
              <a:stretch>
                <a:fillRect/>
              </a:stretch>
            </p:blipFill>
            <p:spPr>
              <a:xfrm>
                <a:off x="2116963" y="1656651"/>
                <a:ext cx="9383485" cy="5034681"/>
              </a:xfrm>
              <a:prstGeom prst="rect">
                <a:avLst/>
              </a:prstGeom>
            </p:spPr>
          </p:pic>
          <p:cxnSp>
            <p:nvCxnSpPr>
              <p:cNvPr id="45" name="Straight Arrow Connector 44">
                <a:extLst>
                  <a:ext uri="{FF2B5EF4-FFF2-40B4-BE49-F238E27FC236}">
                    <a16:creationId xmlns:a16="http://schemas.microsoft.com/office/drawing/2014/main" id="{85D07221-6DE9-4D93-BD22-BFE228AC5D82}"/>
                  </a:ext>
                </a:extLst>
              </p:cNvPr>
              <p:cNvCxnSpPr/>
              <p:nvPr/>
            </p:nvCxnSpPr>
            <p:spPr>
              <a:xfrm>
                <a:off x="6961517" y="2152291"/>
                <a:ext cx="57510" cy="3378678"/>
              </a:xfrm>
              <a:prstGeom prst="straightConnector1">
                <a:avLst/>
              </a:prstGeom>
              <a:ln w="28575">
                <a:prstDash val="dash"/>
              </a:ln>
            </p:spPr>
            <p:style>
              <a:lnRef idx="1">
                <a:schemeClr val="accent3"/>
              </a:lnRef>
              <a:fillRef idx="0">
                <a:schemeClr val="accent3"/>
              </a:fillRef>
              <a:effectRef idx="0">
                <a:schemeClr val="accent3"/>
              </a:effectRef>
              <a:fontRef idx="minor">
                <a:schemeClr val="tx1"/>
              </a:fontRef>
            </p:style>
          </p:cxnSp>
          <p:cxnSp>
            <p:nvCxnSpPr>
              <p:cNvPr id="46" name="Straight Arrow Connector 45">
                <a:extLst>
                  <a:ext uri="{FF2B5EF4-FFF2-40B4-BE49-F238E27FC236}">
                    <a16:creationId xmlns:a16="http://schemas.microsoft.com/office/drawing/2014/main" id="{E4184485-E2E7-407B-A728-D2951BD4B6AD}"/>
                  </a:ext>
                </a:extLst>
              </p:cNvPr>
              <p:cNvCxnSpPr/>
              <p:nvPr/>
            </p:nvCxnSpPr>
            <p:spPr>
              <a:xfrm>
                <a:off x="7348807" y="4379883"/>
                <a:ext cx="1130060" cy="86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7" name="Straight Arrow Connector 46">
                <a:extLst>
                  <a:ext uri="{FF2B5EF4-FFF2-40B4-BE49-F238E27FC236}">
                    <a16:creationId xmlns:a16="http://schemas.microsoft.com/office/drawing/2014/main" id="{982E4BAB-C22B-4B58-B20B-9BEAB6AA7787}"/>
                  </a:ext>
                </a:extLst>
              </p:cNvPr>
              <p:cNvCxnSpPr/>
              <p:nvPr/>
            </p:nvCxnSpPr>
            <p:spPr>
              <a:xfrm flipH="1">
                <a:off x="5559366" y="4378984"/>
                <a:ext cx="1084052" cy="2300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8" name="TextBox 47">
                <a:extLst>
                  <a:ext uri="{FF2B5EF4-FFF2-40B4-BE49-F238E27FC236}">
                    <a16:creationId xmlns:a16="http://schemas.microsoft.com/office/drawing/2014/main" id="{6EA85D17-66B8-4DF9-8E6B-6BEC944A60A5}"/>
                  </a:ext>
                </a:extLst>
              </p:cNvPr>
              <p:cNvSpPr txBox="1"/>
              <p:nvPr/>
            </p:nvSpPr>
            <p:spPr>
              <a:xfrm>
                <a:off x="5059818" y="4464560"/>
                <a:ext cx="1760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1. Optimize for Recall</a:t>
                </a:r>
                <a:endParaRPr lang="en-US">
                  <a:solidFill>
                    <a:schemeClr val="bg1">
                      <a:lumMod val="50000"/>
                    </a:schemeClr>
                  </a:solidFill>
                </a:endParaRPr>
              </a:p>
            </p:txBody>
          </p:sp>
          <p:sp>
            <p:nvSpPr>
              <p:cNvPr id="49" name="TextBox 48">
                <a:extLst>
                  <a:ext uri="{FF2B5EF4-FFF2-40B4-BE49-F238E27FC236}">
                    <a16:creationId xmlns:a16="http://schemas.microsoft.com/office/drawing/2014/main" id="{ECA1236E-4B87-4228-91CB-FD01B8F80300}"/>
                  </a:ext>
                </a:extLst>
              </p:cNvPr>
              <p:cNvSpPr txBox="1"/>
              <p:nvPr/>
            </p:nvSpPr>
            <p:spPr>
              <a:xfrm>
                <a:off x="7087025" y="4464560"/>
                <a:ext cx="19621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2. Optimize for Precision</a:t>
                </a:r>
                <a:endParaRPr lang="en-US">
                  <a:solidFill>
                    <a:schemeClr val="bg1">
                      <a:lumMod val="50000"/>
                    </a:schemeClr>
                  </a:solidFill>
                </a:endParaRPr>
              </a:p>
            </p:txBody>
          </p:sp>
        </p:grpSp>
        <p:sp>
          <p:nvSpPr>
            <p:cNvPr id="43" name="TextBox 42">
              <a:extLst>
                <a:ext uri="{FF2B5EF4-FFF2-40B4-BE49-F238E27FC236}">
                  <a16:creationId xmlns:a16="http://schemas.microsoft.com/office/drawing/2014/main" id="{CF040994-8AEF-4B29-983D-DABF22DFFF8C}"/>
                </a:ext>
              </a:extLst>
            </p:cNvPr>
            <p:cNvSpPr txBox="1"/>
            <p:nvPr/>
          </p:nvSpPr>
          <p:spPr>
            <a:xfrm>
              <a:off x="6089236" y="5623375"/>
              <a:ext cx="19621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3. Maximum Accuracy</a:t>
              </a:r>
              <a:endParaRPr lang="en-US">
                <a:solidFill>
                  <a:schemeClr val="bg1">
                    <a:lumMod val="50000"/>
                  </a:schemeClr>
                </a:solidFill>
                <a:cs typeface="Calibri" panose="020F0502020204030204"/>
              </a:endParaRPr>
            </a:p>
          </p:txBody>
        </p:sp>
      </p:grpSp>
    </p:spTree>
    <p:extLst>
      <p:ext uri="{BB962C8B-B14F-4D97-AF65-F5344CB8AC3E}">
        <p14:creationId xmlns:p14="http://schemas.microsoft.com/office/powerpoint/2010/main" val="1508966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4EE8D98A-60DA-45FA-9934-6787B3F0C1F2}"/>
              </a:ext>
            </a:extLst>
          </p:cNvPr>
          <p:cNvSpPr txBox="1">
            <a:spLocks/>
          </p:cNvSpPr>
          <p:nvPr/>
        </p:nvSpPr>
        <p:spPr>
          <a:xfrm>
            <a:off x="4228414" y="678123"/>
            <a:ext cx="3408011" cy="77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pic>
        <p:nvPicPr>
          <p:cNvPr id="448" name="Picture 448" descr="Icon&#10;&#10;Description automatically generated">
            <a:extLst>
              <a:ext uri="{FF2B5EF4-FFF2-40B4-BE49-F238E27FC236}">
                <a16:creationId xmlns:a16="http://schemas.microsoft.com/office/drawing/2014/main" id="{C1B3B560-EE4B-4A42-8757-121D54800F2B}"/>
              </a:ext>
            </a:extLst>
          </p:cNvPr>
          <p:cNvPicPr>
            <a:picLocks noChangeAspect="1"/>
          </p:cNvPicPr>
          <p:nvPr/>
        </p:nvPicPr>
        <p:blipFill>
          <a:blip r:embed="rId3"/>
          <a:stretch>
            <a:fillRect/>
          </a:stretch>
        </p:blipFill>
        <p:spPr>
          <a:xfrm>
            <a:off x="-180975" y="236764"/>
            <a:ext cx="1572986" cy="1234168"/>
          </a:xfrm>
          <a:prstGeom prst="rect">
            <a:avLst/>
          </a:prstGeom>
        </p:spPr>
      </p:pic>
      <p:pic>
        <p:nvPicPr>
          <p:cNvPr id="449" name="Picture 449" descr="Icon&#10;&#10;Description automatically generated">
            <a:extLst>
              <a:ext uri="{FF2B5EF4-FFF2-40B4-BE49-F238E27FC236}">
                <a16:creationId xmlns:a16="http://schemas.microsoft.com/office/drawing/2014/main" id="{42B4AF2F-7AEA-4515-98FE-261C23A94845}"/>
              </a:ext>
            </a:extLst>
          </p:cNvPr>
          <p:cNvPicPr>
            <a:picLocks noChangeAspect="1"/>
          </p:cNvPicPr>
          <p:nvPr/>
        </p:nvPicPr>
        <p:blipFill>
          <a:blip r:embed="rId4"/>
          <a:stretch>
            <a:fillRect/>
          </a:stretch>
        </p:blipFill>
        <p:spPr>
          <a:xfrm>
            <a:off x="3624943" y="293914"/>
            <a:ext cx="1567543" cy="1113065"/>
          </a:xfrm>
          <a:prstGeom prst="rect">
            <a:avLst/>
          </a:prstGeom>
        </p:spPr>
      </p:pic>
      <p:pic>
        <p:nvPicPr>
          <p:cNvPr id="450" name="Picture 450" descr="Icon&#10;&#10;Description automatically generated">
            <a:extLst>
              <a:ext uri="{FF2B5EF4-FFF2-40B4-BE49-F238E27FC236}">
                <a16:creationId xmlns:a16="http://schemas.microsoft.com/office/drawing/2014/main" id="{AAB61AE7-E5BF-4FAF-94A9-FEEE09F25680}"/>
              </a:ext>
            </a:extLst>
          </p:cNvPr>
          <p:cNvPicPr>
            <a:picLocks noChangeAspect="1"/>
          </p:cNvPicPr>
          <p:nvPr/>
        </p:nvPicPr>
        <p:blipFill>
          <a:blip r:embed="rId5"/>
          <a:stretch>
            <a:fillRect/>
          </a:stretch>
        </p:blipFill>
        <p:spPr>
          <a:xfrm>
            <a:off x="7719332" y="391884"/>
            <a:ext cx="1420586" cy="1019175"/>
          </a:xfrm>
          <a:prstGeom prst="rect">
            <a:avLst/>
          </a:prstGeom>
        </p:spPr>
      </p:pic>
      <p:sp>
        <p:nvSpPr>
          <p:cNvPr id="452" name="TextBox 451">
            <a:extLst>
              <a:ext uri="{FF2B5EF4-FFF2-40B4-BE49-F238E27FC236}">
                <a16:creationId xmlns:a16="http://schemas.microsoft.com/office/drawing/2014/main" id="{6D5E049D-1820-41C4-B6DB-CD1D9D0007A2}"/>
              </a:ext>
            </a:extLst>
          </p:cNvPr>
          <p:cNvSpPr txBox="1"/>
          <p:nvPr/>
        </p:nvSpPr>
        <p:spPr>
          <a:xfrm>
            <a:off x="4955721" y="438150"/>
            <a:ext cx="28316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Light"/>
                <a:ea typeface="+mn-lt"/>
                <a:cs typeface="Calibri Light"/>
              </a:rPr>
              <a:t>There is a tradeoff between how precise the model is - percentage of booking classified as cancelations that will really cancel -  and its recall  - how many of the future cancelations it is able to flag.</a:t>
            </a:r>
            <a:endParaRPr lang="en-US" sz="1200">
              <a:ea typeface="+mn-lt"/>
              <a:cs typeface="+mn-lt"/>
            </a:endParaRPr>
          </a:p>
          <a:p>
            <a:endParaRPr lang="en-US" sz="1200">
              <a:latin typeface="Calibri Light"/>
              <a:ea typeface="+mn-lt"/>
              <a:cs typeface="Calibri Light"/>
            </a:endParaRPr>
          </a:p>
          <a:p>
            <a:pPr algn="l"/>
            <a:endParaRPr lang="en-US" sz="1200">
              <a:latin typeface="Calibri Light"/>
              <a:cs typeface="Calibri Light"/>
            </a:endParaRPr>
          </a:p>
        </p:txBody>
      </p:sp>
      <p:sp>
        <p:nvSpPr>
          <p:cNvPr id="453" name="TextBox 452">
            <a:extLst>
              <a:ext uri="{FF2B5EF4-FFF2-40B4-BE49-F238E27FC236}">
                <a16:creationId xmlns:a16="http://schemas.microsoft.com/office/drawing/2014/main" id="{759D5BD4-5403-414D-A0A7-1F44BC83CC1E}"/>
              </a:ext>
            </a:extLst>
          </p:cNvPr>
          <p:cNvSpPr txBox="1"/>
          <p:nvPr/>
        </p:nvSpPr>
        <p:spPr>
          <a:xfrm>
            <a:off x="1159328" y="438149"/>
            <a:ext cx="26343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Light"/>
                <a:ea typeface="+mn-lt"/>
                <a:cs typeface="Calibri Light"/>
              </a:rPr>
              <a:t>The results show the model can have a high level of Accuracy. Precision and Recall are two other key performance metrics that are very relevant for model implementation.</a:t>
            </a:r>
            <a:endParaRPr lang="en-US" sz="1200">
              <a:ea typeface="+mn-lt"/>
              <a:cs typeface="+mn-lt"/>
            </a:endParaRPr>
          </a:p>
          <a:p>
            <a:endParaRPr lang="en-US" sz="1200">
              <a:latin typeface="Calibri Light"/>
              <a:cs typeface="Calibri Light"/>
            </a:endParaRPr>
          </a:p>
        </p:txBody>
      </p:sp>
      <p:sp>
        <p:nvSpPr>
          <p:cNvPr id="454" name="Content Placeholder 2">
            <a:extLst>
              <a:ext uri="{FF2B5EF4-FFF2-40B4-BE49-F238E27FC236}">
                <a16:creationId xmlns:a16="http://schemas.microsoft.com/office/drawing/2014/main" id="{36AD9A18-ADC0-44CA-BD3C-10051DD1A261}"/>
              </a:ext>
            </a:extLst>
          </p:cNvPr>
          <p:cNvSpPr txBox="1">
            <a:spLocks/>
          </p:cNvSpPr>
          <p:nvPr/>
        </p:nvSpPr>
        <p:spPr>
          <a:xfrm>
            <a:off x="8990915" y="392374"/>
            <a:ext cx="2965779" cy="100665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latin typeface="Calibri Light"/>
                <a:ea typeface="+mn-lt"/>
                <a:cs typeface="Calibri Light"/>
              </a:rPr>
              <a:t>The model chosen shows the highest Accuracy – 88% -  while it provides a balance between Precision and Recall  – 85% each. </a:t>
            </a:r>
          </a:p>
          <a:p>
            <a:r>
              <a:rPr lang="en-US" sz="1200" b="1">
                <a:latin typeface="Calibri Light"/>
                <a:cs typeface="Calibri Light"/>
              </a:rPr>
              <a:t>Depending on the intended use the model can be optimized for another metric.</a:t>
            </a:r>
          </a:p>
        </p:txBody>
      </p:sp>
      <p:grpSp>
        <p:nvGrpSpPr>
          <p:cNvPr id="9" name="Group 8">
            <a:extLst>
              <a:ext uri="{FF2B5EF4-FFF2-40B4-BE49-F238E27FC236}">
                <a16:creationId xmlns:a16="http://schemas.microsoft.com/office/drawing/2014/main" id="{2CE1ED16-C884-424F-92CE-EEA66352E14B}"/>
              </a:ext>
            </a:extLst>
          </p:cNvPr>
          <p:cNvGrpSpPr/>
          <p:nvPr/>
        </p:nvGrpSpPr>
        <p:grpSpPr>
          <a:xfrm>
            <a:off x="2116963" y="1656651"/>
            <a:ext cx="9383485" cy="5034681"/>
            <a:chOff x="2116963" y="1656651"/>
            <a:chExt cx="9383485" cy="5034681"/>
          </a:xfrm>
        </p:grpSpPr>
        <p:grpSp>
          <p:nvGrpSpPr>
            <p:cNvPr id="7" name="Group 6">
              <a:extLst>
                <a:ext uri="{FF2B5EF4-FFF2-40B4-BE49-F238E27FC236}">
                  <a16:creationId xmlns:a16="http://schemas.microsoft.com/office/drawing/2014/main" id="{08BBA47E-ECCD-4923-B301-7847E7DCC387}"/>
                </a:ext>
              </a:extLst>
            </p:cNvPr>
            <p:cNvGrpSpPr/>
            <p:nvPr/>
          </p:nvGrpSpPr>
          <p:grpSpPr>
            <a:xfrm>
              <a:off x="2116963" y="1656651"/>
              <a:ext cx="9383485" cy="5034681"/>
              <a:chOff x="2116963" y="1656651"/>
              <a:chExt cx="9383485" cy="5034681"/>
            </a:xfrm>
          </p:grpSpPr>
          <p:pic>
            <p:nvPicPr>
              <p:cNvPr id="451" name="Picture 451" descr="Chart, line chart&#10;&#10;Description automatically generated">
                <a:extLst>
                  <a:ext uri="{FF2B5EF4-FFF2-40B4-BE49-F238E27FC236}">
                    <a16:creationId xmlns:a16="http://schemas.microsoft.com/office/drawing/2014/main" id="{9B225E80-EB2F-4133-A1AA-5A0845BC5D79}"/>
                  </a:ext>
                </a:extLst>
              </p:cNvPr>
              <p:cNvPicPr>
                <a:picLocks noChangeAspect="1"/>
              </p:cNvPicPr>
              <p:nvPr/>
            </p:nvPicPr>
            <p:blipFill>
              <a:blip r:embed="rId6"/>
              <a:stretch>
                <a:fillRect/>
              </a:stretch>
            </p:blipFill>
            <p:spPr>
              <a:xfrm>
                <a:off x="2116963" y="1656651"/>
                <a:ext cx="9383485" cy="5034681"/>
              </a:xfrm>
              <a:prstGeom prst="rect">
                <a:avLst/>
              </a:prstGeom>
            </p:spPr>
          </p:pic>
          <p:cxnSp>
            <p:nvCxnSpPr>
              <p:cNvPr id="2" name="Straight Arrow Connector 1">
                <a:extLst>
                  <a:ext uri="{FF2B5EF4-FFF2-40B4-BE49-F238E27FC236}">
                    <a16:creationId xmlns:a16="http://schemas.microsoft.com/office/drawing/2014/main" id="{F7CAD979-8EA6-4C3A-8DB2-61926135AA35}"/>
                  </a:ext>
                </a:extLst>
              </p:cNvPr>
              <p:cNvCxnSpPr/>
              <p:nvPr/>
            </p:nvCxnSpPr>
            <p:spPr>
              <a:xfrm>
                <a:off x="6961517" y="2152291"/>
                <a:ext cx="28756" cy="3306792"/>
              </a:xfrm>
              <a:prstGeom prst="straightConnector1">
                <a:avLst/>
              </a:prstGeom>
              <a:ln w="28575">
                <a:prstDash val="dash"/>
              </a:ln>
            </p:spPr>
            <p:style>
              <a:lnRef idx="1">
                <a:schemeClr val="accent3"/>
              </a:lnRef>
              <a:fillRef idx="0">
                <a:schemeClr val="accent3"/>
              </a:fillRef>
              <a:effectRef idx="0">
                <a:schemeClr val="accent3"/>
              </a:effectRef>
              <a:fontRef idx="minor">
                <a:schemeClr val="tx1"/>
              </a:fontRef>
            </p:style>
          </p:cxnSp>
          <p:cxnSp>
            <p:nvCxnSpPr>
              <p:cNvPr id="3" name="Straight Arrow Connector 2">
                <a:extLst>
                  <a:ext uri="{FF2B5EF4-FFF2-40B4-BE49-F238E27FC236}">
                    <a16:creationId xmlns:a16="http://schemas.microsoft.com/office/drawing/2014/main" id="{863816A2-4094-48BF-8771-4B4828EA737B}"/>
                  </a:ext>
                </a:extLst>
              </p:cNvPr>
              <p:cNvCxnSpPr/>
              <p:nvPr/>
            </p:nvCxnSpPr>
            <p:spPr>
              <a:xfrm>
                <a:off x="7348807" y="4379883"/>
                <a:ext cx="1130060" cy="862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F516DF3A-69D4-4539-91F5-11202908B7BC}"/>
                  </a:ext>
                </a:extLst>
              </p:cNvPr>
              <p:cNvCxnSpPr/>
              <p:nvPr/>
            </p:nvCxnSpPr>
            <p:spPr>
              <a:xfrm flipH="1">
                <a:off x="5559366" y="4378984"/>
                <a:ext cx="1084052" cy="2300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5">
                <a:extLst>
                  <a:ext uri="{FF2B5EF4-FFF2-40B4-BE49-F238E27FC236}">
                    <a16:creationId xmlns:a16="http://schemas.microsoft.com/office/drawing/2014/main" id="{9A16BA9F-F556-4946-A062-FC1AED2B6908}"/>
                  </a:ext>
                </a:extLst>
              </p:cNvPr>
              <p:cNvSpPr txBox="1"/>
              <p:nvPr/>
            </p:nvSpPr>
            <p:spPr>
              <a:xfrm>
                <a:off x="5059818" y="4464560"/>
                <a:ext cx="17608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1. Optimize for Recall</a:t>
                </a:r>
                <a:endParaRPr lang="en-US">
                  <a:solidFill>
                    <a:schemeClr val="bg1">
                      <a:lumMod val="50000"/>
                    </a:schemeClr>
                  </a:solidFill>
                </a:endParaRPr>
              </a:p>
            </p:txBody>
          </p:sp>
          <p:sp>
            <p:nvSpPr>
              <p:cNvPr id="20" name="TextBox 19">
                <a:extLst>
                  <a:ext uri="{FF2B5EF4-FFF2-40B4-BE49-F238E27FC236}">
                    <a16:creationId xmlns:a16="http://schemas.microsoft.com/office/drawing/2014/main" id="{D881147A-BB41-49DB-86AC-263A702BC842}"/>
                  </a:ext>
                </a:extLst>
              </p:cNvPr>
              <p:cNvSpPr txBox="1"/>
              <p:nvPr/>
            </p:nvSpPr>
            <p:spPr>
              <a:xfrm>
                <a:off x="7087025" y="4464560"/>
                <a:ext cx="19621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2. Optimize for Precision</a:t>
                </a:r>
                <a:endParaRPr lang="en-US">
                  <a:solidFill>
                    <a:schemeClr val="bg1">
                      <a:lumMod val="50000"/>
                    </a:schemeClr>
                  </a:solidFill>
                </a:endParaRPr>
              </a:p>
            </p:txBody>
          </p:sp>
        </p:grpSp>
        <p:sp>
          <p:nvSpPr>
            <p:cNvPr id="8" name="TextBox 7">
              <a:extLst>
                <a:ext uri="{FF2B5EF4-FFF2-40B4-BE49-F238E27FC236}">
                  <a16:creationId xmlns:a16="http://schemas.microsoft.com/office/drawing/2014/main" id="{BBBF87C9-8EC6-46BE-892B-FF9C2BE86DE4}"/>
                </a:ext>
              </a:extLst>
            </p:cNvPr>
            <p:cNvSpPr txBox="1"/>
            <p:nvPr/>
          </p:nvSpPr>
          <p:spPr>
            <a:xfrm>
              <a:off x="6089236" y="5623375"/>
              <a:ext cx="19621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lumMod val="50000"/>
                    </a:schemeClr>
                  </a:solidFill>
                </a:rPr>
                <a:t>3. Maximum Accuracy</a:t>
              </a:r>
              <a:endParaRPr lang="en-US">
                <a:solidFill>
                  <a:schemeClr val="bg1">
                    <a:lumMod val="50000"/>
                  </a:schemeClr>
                </a:solidFill>
                <a:cs typeface="Calibri" panose="020F0502020204030204"/>
              </a:endParaRPr>
            </a:p>
          </p:txBody>
        </p:sp>
      </p:grpSp>
      <p:sp>
        <p:nvSpPr>
          <p:cNvPr id="14" name="TextBox 13">
            <a:extLst>
              <a:ext uri="{FF2B5EF4-FFF2-40B4-BE49-F238E27FC236}">
                <a16:creationId xmlns:a16="http://schemas.microsoft.com/office/drawing/2014/main" id="{598A24D9-B946-41C7-9E0A-540B8F6BB72B}"/>
              </a:ext>
            </a:extLst>
          </p:cNvPr>
          <p:cNvSpPr txBox="1"/>
          <p:nvPr/>
        </p:nvSpPr>
        <p:spPr>
          <a:xfrm>
            <a:off x="195531" y="2970363"/>
            <a:ext cx="1851804" cy="2308324"/>
          </a:xfrm>
          <a:prstGeom prst="rect">
            <a:avLst/>
          </a:prstGeom>
          <a:noFill/>
          <a:ln>
            <a:solidFill>
              <a:schemeClr val="bg1">
                <a:lumMod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1200">
              <a:latin typeface="Calibri Light"/>
              <a:cs typeface="Calibri Light"/>
            </a:endParaRPr>
          </a:p>
          <a:p>
            <a:pPr algn="ctr"/>
            <a:r>
              <a:rPr lang="en-US" sz="1200">
                <a:latin typeface="Calibri Light"/>
                <a:cs typeface="Calibri Light"/>
              </a:rPr>
              <a:t>1. Flagging larger % </a:t>
            </a:r>
            <a:br>
              <a:rPr lang="en-US" sz="1200">
                <a:latin typeface="Calibri Light"/>
                <a:cs typeface="Calibri Light"/>
              </a:rPr>
            </a:br>
            <a:r>
              <a:rPr lang="en-US" sz="1200">
                <a:latin typeface="Calibri Light"/>
                <a:cs typeface="Calibri Light"/>
              </a:rPr>
              <a:t>of the cancelations</a:t>
            </a:r>
            <a:endParaRPr lang="en-US" sz="1200">
              <a:ea typeface="+mn-lt"/>
              <a:cs typeface="+mn-lt"/>
            </a:endParaRPr>
          </a:p>
          <a:p>
            <a:pPr algn="ctr"/>
            <a:endParaRPr lang="en-US" sz="1200">
              <a:latin typeface="Calibri Light"/>
              <a:cs typeface="Calibri Light"/>
            </a:endParaRPr>
          </a:p>
          <a:p>
            <a:pPr algn="ctr"/>
            <a:endParaRPr lang="en-US" sz="1200">
              <a:latin typeface="Calibri Light"/>
              <a:cs typeface="Calibri Light"/>
            </a:endParaRPr>
          </a:p>
          <a:p>
            <a:pPr algn="ctr"/>
            <a:r>
              <a:rPr lang="en-US" sz="1200">
                <a:latin typeface="Calibri Light"/>
                <a:cs typeface="Calibri Light"/>
              </a:rPr>
              <a:t>2. More certain it </a:t>
            </a:r>
            <a:br>
              <a:rPr lang="en-US" sz="1200">
                <a:latin typeface="Calibri Light"/>
                <a:cs typeface="Calibri Light"/>
              </a:rPr>
            </a:br>
            <a:r>
              <a:rPr lang="en-US" sz="1200">
                <a:latin typeface="Calibri Light"/>
                <a:cs typeface="Calibri Light"/>
              </a:rPr>
              <a:t>is a cancelation</a:t>
            </a:r>
            <a:endParaRPr lang="en-US"/>
          </a:p>
          <a:p>
            <a:pPr algn="ctr"/>
            <a:endParaRPr lang="en-US" sz="1200">
              <a:latin typeface="Calibri Light"/>
              <a:cs typeface="Calibri Light"/>
            </a:endParaRPr>
          </a:p>
          <a:p>
            <a:pPr algn="ctr"/>
            <a:endParaRPr lang="en-US" sz="1200">
              <a:latin typeface="Calibri Light"/>
              <a:cs typeface="Calibri Light"/>
            </a:endParaRPr>
          </a:p>
          <a:p>
            <a:pPr algn="ctr"/>
            <a:r>
              <a:rPr lang="en-US" sz="1200">
                <a:latin typeface="Calibri Light"/>
                <a:cs typeface="Calibri Light"/>
              </a:rPr>
              <a:t>3. More accurate </a:t>
            </a:r>
            <a:br>
              <a:rPr lang="en-US" sz="1200">
                <a:latin typeface="Calibri Light"/>
                <a:cs typeface="Calibri Light"/>
              </a:rPr>
            </a:br>
            <a:r>
              <a:rPr lang="en-US" sz="1200">
                <a:latin typeface="Calibri Light"/>
                <a:cs typeface="Calibri Light"/>
              </a:rPr>
              <a:t>overall predictions</a:t>
            </a:r>
          </a:p>
          <a:p>
            <a:pPr algn="ctr"/>
            <a:endParaRPr lang="en-US" sz="1200">
              <a:latin typeface="Calibri Light"/>
              <a:cs typeface="Calibri Light"/>
            </a:endParaRPr>
          </a:p>
        </p:txBody>
      </p:sp>
    </p:spTree>
    <p:extLst>
      <p:ext uri="{BB962C8B-B14F-4D97-AF65-F5344CB8AC3E}">
        <p14:creationId xmlns:p14="http://schemas.microsoft.com/office/powerpoint/2010/main" val="317472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8">
            <a:extLst>
              <a:ext uri="{FF2B5EF4-FFF2-40B4-BE49-F238E27FC236}">
                <a16:creationId xmlns:a16="http://schemas.microsoft.com/office/drawing/2014/main" id="{F4D600E1-C391-4350-AEE5-20D07CAD6F02}"/>
              </a:ext>
            </a:extLst>
          </p:cNvPr>
          <p:cNvPicPr>
            <a:picLocks noChangeAspect="1"/>
          </p:cNvPicPr>
          <p:nvPr/>
        </p:nvPicPr>
        <p:blipFill rotWithShape="1">
          <a:blip r:embed="rId3">
            <a:alphaModFix amt="35000"/>
          </a:blip>
          <a:srcRect t="18225" r="-2" b="16615"/>
          <a:stretch/>
        </p:blipFill>
        <p:spPr>
          <a:xfrm>
            <a:off x="20" y="1"/>
            <a:ext cx="12191980" cy="6857999"/>
          </a:xfrm>
          <a:prstGeom prst="rect">
            <a:avLst/>
          </a:prstGeom>
        </p:spPr>
      </p:pic>
      <p:sp>
        <p:nvSpPr>
          <p:cNvPr id="2" name="Title 1">
            <a:extLst>
              <a:ext uri="{FF2B5EF4-FFF2-40B4-BE49-F238E27FC236}">
                <a16:creationId xmlns:a16="http://schemas.microsoft.com/office/drawing/2014/main" id="{A0AFCEA7-7AE8-49CA-9B90-6449914DF88B}"/>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3700" kern="1200">
                <a:solidFill>
                  <a:srgbClr val="FFFFFF"/>
                </a:solidFill>
                <a:latin typeface="+mj-lt"/>
                <a:ea typeface="+mj-ea"/>
                <a:cs typeface="+mj-cs"/>
              </a:rPr>
              <a:t>Business Implementation</a:t>
            </a:r>
          </a:p>
        </p:txBody>
      </p:sp>
      <p:cxnSp>
        <p:nvCxnSpPr>
          <p:cNvPr id="45" name="Straight Connector 4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327" name="TextBox 2">
            <a:extLst>
              <a:ext uri="{FF2B5EF4-FFF2-40B4-BE49-F238E27FC236}">
                <a16:creationId xmlns:a16="http://schemas.microsoft.com/office/drawing/2014/main" id="{9AD53235-430B-4DC3-8C89-6E38BE694565}"/>
              </a:ext>
            </a:extLst>
          </p:cNvPr>
          <p:cNvGraphicFramePr/>
          <p:nvPr>
            <p:extLst>
              <p:ext uri="{D42A27DB-BD31-4B8C-83A1-F6EECF244321}">
                <p14:modId xmlns:p14="http://schemas.microsoft.com/office/powerpoint/2010/main" val="1384825147"/>
              </p:ext>
            </p:extLst>
          </p:nvPr>
        </p:nvGraphicFramePr>
        <p:xfrm>
          <a:off x="6643771" y="1282549"/>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itle 1">
            <a:extLst>
              <a:ext uri="{FF2B5EF4-FFF2-40B4-BE49-F238E27FC236}">
                <a16:creationId xmlns:a16="http://schemas.microsoft.com/office/drawing/2014/main" id="{D70497F2-BAEA-441C-BCEF-9297F7EABA7A}"/>
              </a:ext>
            </a:extLst>
          </p:cNvPr>
          <p:cNvSpPr txBox="1">
            <a:spLocks/>
          </p:cNvSpPr>
          <p:nvPr/>
        </p:nvSpPr>
        <p:spPr>
          <a:xfrm>
            <a:off x="4955708" y="1741288"/>
            <a:ext cx="2409885" cy="34230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a:buChar char="•"/>
            </a:pPr>
            <a:r>
              <a:rPr lang="en-US" sz="1800" b="1">
                <a:solidFill>
                  <a:srgbClr val="FFFFFF"/>
                </a:solidFill>
              </a:rPr>
              <a:t>Integration</a:t>
            </a: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endParaRPr lang="en-US" sz="1800" b="1">
              <a:solidFill>
                <a:srgbClr val="FFFFFF"/>
              </a:solidFill>
              <a:cs typeface="Calibri Light"/>
            </a:endParaRPr>
          </a:p>
          <a:p>
            <a:pPr marL="342900" indent="-342900">
              <a:buFont typeface="Arial"/>
              <a:buChar char="•"/>
            </a:pPr>
            <a:r>
              <a:rPr lang="en-US" sz="1800" b="1">
                <a:solidFill>
                  <a:srgbClr val="FFFFFF"/>
                </a:solidFill>
                <a:cs typeface="Calibri Light"/>
              </a:rPr>
              <a:t>Operationalization</a:t>
            </a:r>
          </a:p>
        </p:txBody>
      </p:sp>
    </p:spTree>
    <p:extLst>
      <p:ext uri="{BB962C8B-B14F-4D97-AF65-F5344CB8AC3E}">
        <p14:creationId xmlns:p14="http://schemas.microsoft.com/office/powerpoint/2010/main" val="54745213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4EE8D98A-60DA-45FA-9934-6787B3F0C1F2}"/>
              </a:ext>
            </a:extLst>
          </p:cNvPr>
          <p:cNvSpPr txBox="1">
            <a:spLocks/>
          </p:cNvSpPr>
          <p:nvPr/>
        </p:nvSpPr>
        <p:spPr>
          <a:xfrm>
            <a:off x="4340473" y="644505"/>
            <a:ext cx="3408011" cy="77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sp>
        <p:nvSpPr>
          <p:cNvPr id="452" name="TextBox 451">
            <a:extLst>
              <a:ext uri="{FF2B5EF4-FFF2-40B4-BE49-F238E27FC236}">
                <a16:creationId xmlns:a16="http://schemas.microsoft.com/office/drawing/2014/main" id="{6D5E049D-1820-41C4-B6DB-CD1D9D0007A2}"/>
              </a:ext>
            </a:extLst>
          </p:cNvPr>
          <p:cNvSpPr txBox="1"/>
          <p:nvPr/>
        </p:nvSpPr>
        <p:spPr>
          <a:xfrm>
            <a:off x="5067780" y="494179"/>
            <a:ext cx="2786823"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tx1">
                    <a:lumMod val="65000"/>
                    <a:lumOff val="35000"/>
                  </a:schemeClr>
                </a:solidFill>
                <a:latin typeface="Calibri Light"/>
                <a:ea typeface="+mn-lt"/>
                <a:cs typeface="Calibri Light"/>
              </a:rPr>
              <a:t>Modeling using real-time data to achieve more effective results and an accurate Net Demand forecast</a:t>
            </a:r>
          </a:p>
          <a:p>
            <a:endParaRPr lang="en-US" sz="1200">
              <a:solidFill>
                <a:srgbClr val="7F7F7F"/>
              </a:solidFill>
              <a:latin typeface="Calibri Light"/>
              <a:ea typeface="+mn-lt"/>
              <a:cs typeface="Calibri Light"/>
            </a:endParaRPr>
          </a:p>
          <a:p>
            <a:pPr algn="l"/>
            <a:endParaRPr lang="en-US" sz="1200">
              <a:solidFill>
                <a:srgbClr val="7F7F7F"/>
              </a:solidFill>
              <a:latin typeface="Calibri Light"/>
              <a:cs typeface="Calibri Light"/>
            </a:endParaRPr>
          </a:p>
        </p:txBody>
      </p:sp>
      <p:sp>
        <p:nvSpPr>
          <p:cNvPr id="453" name="TextBox 452">
            <a:extLst>
              <a:ext uri="{FF2B5EF4-FFF2-40B4-BE49-F238E27FC236}">
                <a16:creationId xmlns:a16="http://schemas.microsoft.com/office/drawing/2014/main" id="{759D5BD4-5403-414D-A0A7-1F44BC83CC1E}"/>
              </a:ext>
            </a:extLst>
          </p:cNvPr>
          <p:cNvSpPr txBox="1"/>
          <p:nvPr/>
        </p:nvSpPr>
        <p:spPr>
          <a:xfrm>
            <a:off x="1271387" y="494178"/>
            <a:ext cx="26343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tx1">
                    <a:lumMod val="65000"/>
                    <a:lumOff val="35000"/>
                  </a:schemeClr>
                </a:solidFill>
                <a:latin typeface="Calibri Light"/>
                <a:cs typeface="Calibri Light"/>
              </a:rPr>
              <a:t>Integration with PMS </a:t>
            </a:r>
            <a:r>
              <a:rPr lang="en-US" sz="1200" err="1">
                <a:solidFill>
                  <a:schemeClr val="tx1">
                    <a:lumMod val="65000"/>
                    <a:lumOff val="35000"/>
                  </a:schemeClr>
                </a:solidFill>
                <a:latin typeface="Calibri Light"/>
                <a:cs typeface="Calibri Light"/>
              </a:rPr>
              <a:t>DataBase</a:t>
            </a:r>
            <a:r>
              <a:rPr lang="en-US" sz="1200">
                <a:solidFill>
                  <a:schemeClr val="tx1">
                    <a:lumMod val="65000"/>
                    <a:lumOff val="35000"/>
                  </a:schemeClr>
                </a:solidFill>
                <a:latin typeface="Calibri Light"/>
                <a:cs typeface="Calibri Light"/>
              </a:rPr>
              <a:t> due to possible updates in bookings, usage of real-time data </a:t>
            </a:r>
          </a:p>
        </p:txBody>
      </p:sp>
      <p:sp>
        <p:nvSpPr>
          <p:cNvPr id="454" name="Content Placeholder 2">
            <a:extLst>
              <a:ext uri="{FF2B5EF4-FFF2-40B4-BE49-F238E27FC236}">
                <a16:creationId xmlns:a16="http://schemas.microsoft.com/office/drawing/2014/main" id="{36AD9A18-ADC0-44CA-BD3C-10051DD1A261}"/>
              </a:ext>
            </a:extLst>
          </p:cNvPr>
          <p:cNvSpPr txBox="1">
            <a:spLocks/>
          </p:cNvSpPr>
          <p:nvPr/>
        </p:nvSpPr>
        <p:spPr>
          <a:xfrm>
            <a:off x="9102974" y="493227"/>
            <a:ext cx="2439103" cy="961836"/>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65000"/>
                    <a:lumOff val="35000"/>
                  </a:schemeClr>
                </a:solidFill>
                <a:latin typeface="Calibri Light"/>
                <a:ea typeface="+mn-lt"/>
                <a:cs typeface="Calibri Light"/>
              </a:rPr>
              <a:t>Build an API that would flag predicted cancelations and update Net Demand forecast (% occupancy)</a:t>
            </a:r>
            <a:endParaRPr lang="en-US">
              <a:solidFill>
                <a:schemeClr val="tx1">
                  <a:lumMod val="65000"/>
                  <a:lumOff val="35000"/>
                </a:schemeClr>
              </a:solidFill>
            </a:endParaRPr>
          </a:p>
        </p:txBody>
      </p:sp>
      <p:pic>
        <p:nvPicPr>
          <p:cNvPr id="39" name="Graphic 45" descr="Database with solid fill">
            <a:extLst>
              <a:ext uri="{FF2B5EF4-FFF2-40B4-BE49-F238E27FC236}">
                <a16:creationId xmlns:a16="http://schemas.microsoft.com/office/drawing/2014/main" id="{D46BF340-7C67-4545-94BC-4EB6E5ADC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5915" y="409716"/>
            <a:ext cx="914400" cy="914400"/>
          </a:xfrm>
          <a:prstGeom prst="rect">
            <a:avLst/>
          </a:prstGeom>
        </p:spPr>
      </p:pic>
      <p:pic>
        <p:nvPicPr>
          <p:cNvPr id="40" name="Graphic 47" descr="Head with gears with solid fill">
            <a:extLst>
              <a:ext uri="{FF2B5EF4-FFF2-40B4-BE49-F238E27FC236}">
                <a16:creationId xmlns:a16="http://schemas.microsoft.com/office/drawing/2014/main" id="{52B1E79F-734B-43E5-AD2C-17D345BAFA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49032" y="409715"/>
            <a:ext cx="914400" cy="914400"/>
          </a:xfrm>
          <a:prstGeom prst="rect">
            <a:avLst/>
          </a:prstGeom>
        </p:spPr>
      </p:pic>
      <p:pic>
        <p:nvPicPr>
          <p:cNvPr id="41" name="Graphic 3" descr="Cloud with solid fill">
            <a:extLst>
              <a:ext uri="{FF2B5EF4-FFF2-40B4-BE49-F238E27FC236}">
                <a16:creationId xmlns:a16="http://schemas.microsoft.com/office/drawing/2014/main" id="{C3775810-269B-4AF4-9CBF-B2A64CA26F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6850" y="358858"/>
            <a:ext cx="914400" cy="914400"/>
          </a:xfrm>
          <a:prstGeom prst="rect">
            <a:avLst/>
          </a:prstGeom>
        </p:spPr>
      </p:pic>
      <p:sp>
        <p:nvSpPr>
          <p:cNvPr id="6" name="Rectangle: Rounded Corners 5">
            <a:extLst>
              <a:ext uri="{FF2B5EF4-FFF2-40B4-BE49-F238E27FC236}">
                <a16:creationId xmlns:a16="http://schemas.microsoft.com/office/drawing/2014/main" id="{18EC830B-5749-4B6B-8261-D194A0D3A0B2}"/>
              </a:ext>
            </a:extLst>
          </p:cNvPr>
          <p:cNvSpPr/>
          <p:nvPr/>
        </p:nvSpPr>
        <p:spPr>
          <a:xfrm>
            <a:off x="172800" y="1633800"/>
            <a:ext cx="2748000" cy="508800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AF507B96-D8B3-4F1A-9F1F-53F14A606ED9}"/>
              </a:ext>
            </a:extLst>
          </p:cNvPr>
          <p:cNvGrpSpPr/>
          <p:nvPr/>
        </p:nvGrpSpPr>
        <p:grpSpPr>
          <a:xfrm>
            <a:off x="299663" y="1628576"/>
            <a:ext cx="11062053" cy="5120379"/>
            <a:chOff x="299663" y="1628576"/>
            <a:chExt cx="11062053" cy="5120379"/>
          </a:xfrm>
        </p:grpSpPr>
        <p:sp>
          <p:nvSpPr>
            <p:cNvPr id="45" name="TextBox 44">
              <a:extLst>
                <a:ext uri="{FF2B5EF4-FFF2-40B4-BE49-F238E27FC236}">
                  <a16:creationId xmlns:a16="http://schemas.microsoft.com/office/drawing/2014/main" id="{EBC5B421-6D0B-486A-885B-8E61B1747599}"/>
                </a:ext>
              </a:extLst>
            </p:cNvPr>
            <p:cNvSpPr txBox="1"/>
            <p:nvPr/>
          </p:nvSpPr>
          <p:spPr>
            <a:xfrm>
              <a:off x="299663" y="3879877"/>
              <a:ext cx="11071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lumMod val="50000"/>
                    </a:schemeClr>
                  </a:solidFill>
                </a:rPr>
                <a:t>Bookings</a:t>
              </a:r>
            </a:p>
          </p:txBody>
        </p:sp>
        <p:grpSp>
          <p:nvGrpSpPr>
            <p:cNvPr id="2" name="Group 1">
              <a:extLst>
                <a:ext uri="{FF2B5EF4-FFF2-40B4-BE49-F238E27FC236}">
                  <a16:creationId xmlns:a16="http://schemas.microsoft.com/office/drawing/2014/main" id="{FA26701A-AE65-4301-9C61-23897D5A2F99}"/>
                </a:ext>
              </a:extLst>
            </p:cNvPr>
            <p:cNvGrpSpPr/>
            <p:nvPr/>
          </p:nvGrpSpPr>
          <p:grpSpPr>
            <a:xfrm>
              <a:off x="791259" y="1628576"/>
              <a:ext cx="10570457" cy="5120379"/>
              <a:chOff x="791259" y="1441418"/>
              <a:chExt cx="10570457" cy="5120379"/>
            </a:xfrm>
          </p:grpSpPr>
          <p:grpSp>
            <p:nvGrpSpPr>
              <p:cNvPr id="36" name="Group 35">
                <a:extLst>
                  <a:ext uri="{FF2B5EF4-FFF2-40B4-BE49-F238E27FC236}">
                    <a16:creationId xmlns:a16="http://schemas.microsoft.com/office/drawing/2014/main" id="{A5E497FB-0D3F-4752-92A2-6DEA0D97AEEE}"/>
                  </a:ext>
                </a:extLst>
              </p:cNvPr>
              <p:cNvGrpSpPr/>
              <p:nvPr/>
            </p:nvGrpSpPr>
            <p:grpSpPr>
              <a:xfrm>
                <a:off x="5780701" y="3015050"/>
                <a:ext cx="3065996" cy="1711204"/>
                <a:chOff x="5726812" y="777642"/>
                <a:chExt cx="5366645" cy="3003685"/>
              </a:xfrm>
            </p:grpSpPr>
            <p:pic>
              <p:nvPicPr>
                <p:cNvPr id="58" name="Picture 5" descr="Chart, bar chart&#10;&#10;Description automatically generated">
                  <a:extLst>
                    <a:ext uri="{FF2B5EF4-FFF2-40B4-BE49-F238E27FC236}">
                      <a16:creationId xmlns:a16="http://schemas.microsoft.com/office/drawing/2014/main" id="{064E7EAB-4657-4B48-85D0-3099D2228F88}"/>
                    </a:ext>
                  </a:extLst>
                </p:cNvPr>
                <p:cNvPicPr>
                  <a:picLocks noChangeAspect="1"/>
                </p:cNvPicPr>
                <p:nvPr/>
              </p:nvPicPr>
              <p:blipFill>
                <a:blip r:embed="rId9"/>
                <a:stretch>
                  <a:fillRect/>
                </a:stretch>
              </p:blipFill>
              <p:spPr>
                <a:xfrm>
                  <a:off x="5726812" y="777642"/>
                  <a:ext cx="5366645" cy="2522150"/>
                </a:xfrm>
                <a:prstGeom prst="rect">
                  <a:avLst/>
                </a:prstGeom>
              </p:spPr>
            </p:pic>
            <p:pic>
              <p:nvPicPr>
                <p:cNvPr id="59" name="Picture 7" descr="A picture containing text, tool&#10;&#10;Description automatically generated">
                  <a:extLst>
                    <a:ext uri="{FF2B5EF4-FFF2-40B4-BE49-F238E27FC236}">
                      <a16:creationId xmlns:a16="http://schemas.microsoft.com/office/drawing/2014/main" id="{6331FAC9-5D1C-4C7A-9B8A-0414A128445E}"/>
                    </a:ext>
                  </a:extLst>
                </p:cNvPr>
                <p:cNvPicPr>
                  <a:picLocks noChangeAspect="1"/>
                </p:cNvPicPr>
                <p:nvPr/>
              </p:nvPicPr>
              <p:blipFill>
                <a:blip r:embed="rId10"/>
                <a:stretch>
                  <a:fillRect/>
                </a:stretch>
              </p:blipFill>
              <p:spPr>
                <a:xfrm>
                  <a:off x="6264732" y="3312269"/>
                  <a:ext cx="4458407" cy="469058"/>
                </a:xfrm>
                <a:prstGeom prst="rect">
                  <a:avLst/>
                </a:prstGeom>
              </p:spPr>
            </p:pic>
          </p:grpSp>
          <p:pic>
            <p:nvPicPr>
              <p:cNvPr id="37" name="Graphic 45" descr="Database with solid fill">
                <a:extLst>
                  <a:ext uri="{FF2B5EF4-FFF2-40B4-BE49-F238E27FC236}">
                    <a16:creationId xmlns:a16="http://schemas.microsoft.com/office/drawing/2014/main" id="{9EACC5A7-98C2-451E-B6AD-E31A417977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2830" y="4489028"/>
                <a:ext cx="914400" cy="914400"/>
              </a:xfrm>
              <a:prstGeom prst="rect">
                <a:avLst/>
              </a:prstGeom>
            </p:spPr>
          </p:pic>
          <p:sp>
            <p:nvSpPr>
              <p:cNvPr id="38" name="TextBox 37">
                <a:extLst>
                  <a:ext uri="{FF2B5EF4-FFF2-40B4-BE49-F238E27FC236}">
                    <a16:creationId xmlns:a16="http://schemas.microsoft.com/office/drawing/2014/main" id="{AA24A4D2-B3FD-4726-B18E-C60A3C286789}"/>
                  </a:ext>
                </a:extLst>
              </p:cNvPr>
              <p:cNvSpPr txBox="1"/>
              <p:nvPr/>
            </p:nvSpPr>
            <p:spPr>
              <a:xfrm>
                <a:off x="824753" y="5412392"/>
                <a:ext cx="1532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50000"/>
                      </a:schemeClr>
                    </a:solidFill>
                  </a:rPr>
                  <a:t>PMS </a:t>
                </a:r>
                <a:r>
                  <a:rPr lang="en-US" err="1">
                    <a:solidFill>
                      <a:schemeClr val="bg1">
                        <a:lumMod val="50000"/>
                      </a:schemeClr>
                    </a:solidFill>
                  </a:rPr>
                  <a:t>DataBase</a:t>
                </a:r>
                <a:endParaRPr lang="en-US">
                  <a:solidFill>
                    <a:schemeClr val="bg1">
                      <a:lumMod val="50000"/>
                    </a:schemeClr>
                  </a:solidFill>
                  <a:cs typeface="Calibri"/>
                </a:endParaRPr>
              </a:p>
            </p:txBody>
          </p:sp>
          <p:pic>
            <p:nvPicPr>
              <p:cNvPr id="42" name="Graphic 47" descr="Head with gears with solid fill">
                <a:extLst>
                  <a:ext uri="{FF2B5EF4-FFF2-40B4-BE49-F238E27FC236}">
                    <a16:creationId xmlns:a16="http://schemas.microsoft.com/office/drawing/2014/main" id="{47744E2A-D5D5-4292-B75B-899DD8EC79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9335" y="1836804"/>
                <a:ext cx="914400" cy="914400"/>
              </a:xfrm>
              <a:prstGeom prst="rect">
                <a:avLst/>
              </a:prstGeom>
            </p:spPr>
          </p:pic>
          <p:sp>
            <p:nvSpPr>
              <p:cNvPr id="43" name="TextBox 42">
                <a:extLst>
                  <a:ext uri="{FF2B5EF4-FFF2-40B4-BE49-F238E27FC236}">
                    <a16:creationId xmlns:a16="http://schemas.microsoft.com/office/drawing/2014/main" id="{DF2CF704-BD38-45B0-886F-9EF3976AB862}"/>
                  </a:ext>
                </a:extLst>
              </p:cNvPr>
              <p:cNvSpPr txBox="1"/>
              <p:nvPr/>
            </p:nvSpPr>
            <p:spPr>
              <a:xfrm>
                <a:off x="791259" y="2692933"/>
                <a:ext cx="15329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lumMod val="50000"/>
                      </a:schemeClr>
                    </a:solidFill>
                  </a:rPr>
                  <a:t>Predictive Model</a:t>
                </a:r>
                <a:endParaRPr lang="en-US">
                  <a:solidFill>
                    <a:schemeClr val="bg1">
                      <a:lumMod val="50000"/>
                    </a:schemeClr>
                  </a:solidFill>
                  <a:cs typeface="Calibri" panose="020F0502020204030204"/>
                </a:endParaRPr>
              </a:p>
            </p:txBody>
          </p:sp>
          <p:cxnSp>
            <p:nvCxnSpPr>
              <p:cNvPr id="44" name="Straight Arrow Connector 43">
                <a:extLst>
                  <a:ext uri="{FF2B5EF4-FFF2-40B4-BE49-F238E27FC236}">
                    <a16:creationId xmlns:a16="http://schemas.microsoft.com/office/drawing/2014/main" id="{EABC50A1-1938-4DFE-8887-0AD37E2DDF17}"/>
                  </a:ext>
                </a:extLst>
              </p:cNvPr>
              <p:cNvCxnSpPr/>
              <p:nvPr/>
            </p:nvCxnSpPr>
            <p:spPr>
              <a:xfrm flipH="1" flipV="1">
                <a:off x="1265133" y="3493256"/>
                <a:ext cx="15688" cy="71045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6" name="Straight Arrow Connector 45">
                <a:extLst>
                  <a:ext uri="{FF2B5EF4-FFF2-40B4-BE49-F238E27FC236}">
                    <a16:creationId xmlns:a16="http://schemas.microsoft.com/office/drawing/2014/main" id="{D92DDB54-355D-4071-899B-C50334B0CCCB}"/>
                  </a:ext>
                </a:extLst>
              </p:cNvPr>
              <p:cNvCxnSpPr>
                <a:cxnSpLocks/>
              </p:cNvCxnSpPr>
              <p:nvPr/>
            </p:nvCxnSpPr>
            <p:spPr>
              <a:xfrm>
                <a:off x="2997413" y="3876274"/>
                <a:ext cx="2225487" cy="67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5D142630-80DF-4BC2-B7C2-102895681E47}"/>
                  </a:ext>
                </a:extLst>
              </p:cNvPr>
              <p:cNvSpPr txBox="1"/>
              <p:nvPr/>
            </p:nvSpPr>
            <p:spPr>
              <a:xfrm>
                <a:off x="3595382" y="3485224"/>
                <a:ext cx="14733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Net Demand</a:t>
                </a:r>
                <a:endParaRPr lang="en-US" sz="1400">
                  <a:solidFill>
                    <a:srgbClr val="0C0C0C"/>
                  </a:solidFill>
                  <a:cs typeface="Calibri"/>
                </a:endParaRPr>
              </a:p>
            </p:txBody>
          </p:sp>
          <p:cxnSp>
            <p:nvCxnSpPr>
              <p:cNvPr id="48" name="Straight Arrow Connector 47">
                <a:extLst>
                  <a:ext uri="{FF2B5EF4-FFF2-40B4-BE49-F238E27FC236}">
                    <a16:creationId xmlns:a16="http://schemas.microsoft.com/office/drawing/2014/main" id="{D0D289D1-EB03-4B18-B33E-A0B2691136FD}"/>
                  </a:ext>
                </a:extLst>
              </p:cNvPr>
              <p:cNvCxnSpPr>
                <a:cxnSpLocks/>
              </p:cNvCxnSpPr>
              <p:nvPr/>
            </p:nvCxnSpPr>
            <p:spPr>
              <a:xfrm flipV="1">
                <a:off x="2997909" y="5774331"/>
                <a:ext cx="2231579" cy="1110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9" name="Straight Arrow Connector 48">
                <a:extLst>
                  <a:ext uri="{FF2B5EF4-FFF2-40B4-BE49-F238E27FC236}">
                    <a16:creationId xmlns:a16="http://schemas.microsoft.com/office/drawing/2014/main" id="{86FEB6D0-AF2C-4E8F-A2BA-B4CCBCE2B63E}"/>
                  </a:ext>
                </a:extLst>
              </p:cNvPr>
              <p:cNvCxnSpPr>
                <a:cxnSpLocks/>
              </p:cNvCxnSpPr>
              <p:nvPr/>
            </p:nvCxnSpPr>
            <p:spPr>
              <a:xfrm>
                <a:off x="1816732" y="3500323"/>
                <a:ext cx="17806" cy="70468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0" name="TextBox 49">
                <a:extLst>
                  <a:ext uri="{FF2B5EF4-FFF2-40B4-BE49-F238E27FC236}">
                    <a16:creationId xmlns:a16="http://schemas.microsoft.com/office/drawing/2014/main" id="{7325F767-19AA-43F6-9615-C755CB54D5B8}"/>
                  </a:ext>
                </a:extLst>
              </p:cNvPr>
              <p:cNvSpPr txBox="1"/>
              <p:nvPr/>
            </p:nvSpPr>
            <p:spPr>
              <a:xfrm>
                <a:off x="1858773" y="3701092"/>
                <a:ext cx="11071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bg1">
                        <a:lumMod val="50000"/>
                      </a:schemeClr>
                    </a:solidFill>
                  </a:rPr>
                  <a:t>Prediction</a:t>
                </a:r>
                <a:endParaRPr lang="en-US">
                  <a:solidFill>
                    <a:schemeClr val="bg1">
                      <a:lumMod val="50000"/>
                    </a:schemeClr>
                  </a:solidFill>
                </a:endParaRPr>
              </a:p>
            </p:txBody>
          </p:sp>
          <p:cxnSp>
            <p:nvCxnSpPr>
              <p:cNvPr id="51" name="Straight Arrow Connector 50">
                <a:extLst>
                  <a:ext uri="{FF2B5EF4-FFF2-40B4-BE49-F238E27FC236}">
                    <a16:creationId xmlns:a16="http://schemas.microsoft.com/office/drawing/2014/main" id="{A07B310E-639C-4F78-B835-920FFA03D549}"/>
                  </a:ext>
                </a:extLst>
              </p:cNvPr>
              <p:cNvCxnSpPr>
                <a:cxnSpLocks/>
              </p:cNvCxnSpPr>
              <p:nvPr/>
            </p:nvCxnSpPr>
            <p:spPr>
              <a:xfrm>
                <a:off x="3004680" y="2209922"/>
                <a:ext cx="2225487" cy="672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2" name="TextBox 51">
                <a:extLst>
                  <a:ext uri="{FF2B5EF4-FFF2-40B4-BE49-F238E27FC236}">
                    <a16:creationId xmlns:a16="http://schemas.microsoft.com/office/drawing/2014/main" id="{FC53091E-7435-499E-B034-8209046C1CF7}"/>
                  </a:ext>
                </a:extLst>
              </p:cNvPr>
              <p:cNvSpPr txBox="1"/>
              <p:nvPr/>
            </p:nvSpPr>
            <p:spPr>
              <a:xfrm>
                <a:off x="2897893" y="1818873"/>
                <a:ext cx="24144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Bookings likely to be canceled</a:t>
                </a:r>
                <a:endParaRPr lang="en-US">
                  <a:solidFill>
                    <a:srgbClr val="0C0C0C"/>
                  </a:solidFill>
                </a:endParaRPr>
              </a:p>
            </p:txBody>
          </p:sp>
          <p:sp>
            <p:nvSpPr>
              <p:cNvPr id="53" name="TextBox 52">
                <a:extLst>
                  <a:ext uri="{FF2B5EF4-FFF2-40B4-BE49-F238E27FC236}">
                    <a16:creationId xmlns:a16="http://schemas.microsoft.com/office/drawing/2014/main" id="{528D9F43-C76D-43AC-BB07-6AFC8E587A10}"/>
                  </a:ext>
                </a:extLst>
              </p:cNvPr>
              <p:cNvSpPr txBox="1"/>
              <p:nvPr/>
            </p:nvSpPr>
            <p:spPr>
              <a:xfrm>
                <a:off x="3566627" y="5360917"/>
                <a:ext cx="1545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Net Occupancy</a:t>
                </a:r>
                <a:endParaRPr lang="en-US" sz="1400">
                  <a:solidFill>
                    <a:srgbClr val="0C0C0C"/>
                  </a:solidFill>
                  <a:cs typeface="Calibri"/>
                </a:endParaRPr>
              </a:p>
            </p:txBody>
          </p:sp>
          <p:pic>
            <p:nvPicPr>
              <p:cNvPr id="54" name="Picture 5" descr="Logo, company name&#10;&#10;Description automatically generated">
                <a:extLst>
                  <a:ext uri="{FF2B5EF4-FFF2-40B4-BE49-F238E27FC236}">
                    <a16:creationId xmlns:a16="http://schemas.microsoft.com/office/drawing/2014/main" id="{B876A832-6F91-4F4C-8598-FB249A4B143B}"/>
                  </a:ext>
                </a:extLst>
              </p:cNvPr>
              <p:cNvPicPr>
                <a:picLocks noChangeAspect="1"/>
              </p:cNvPicPr>
              <p:nvPr/>
            </p:nvPicPr>
            <p:blipFill>
              <a:blip r:embed="rId15"/>
              <a:stretch>
                <a:fillRect/>
              </a:stretch>
            </p:blipFill>
            <p:spPr>
              <a:xfrm>
                <a:off x="6437322" y="4975447"/>
                <a:ext cx="2131926" cy="1586350"/>
              </a:xfrm>
              <a:prstGeom prst="rect">
                <a:avLst/>
              </a:prstGeom>
            </p:spPr>
          </p:pic>
          <p:sp>
            <p:nvSpPr>
              <p:cNvPr id="55" name="TextBox 54">
                <a:extLst>
                  <a:ext uri="{FF2B5EF4-FFF2-40B4-BE49-F238E27FC236}">
                    <a16:creationId xmlns:a16="http://schemas.microsoft.com/office/drawing/2014/main" id="{8DCCC119-702E-4830-90D6-D5281585D5B2}"/>
                  </a:ext>
                </a:extLst>
              </p:cNvPr>
              <p:cNvSpPr txBox="1"/>
              <p:nvPr/>
            </p:nvSpPr>
            <p:spPr>
              <a:xfrm>
                <a:off x="9298904" y="3482718"/>
                <a:ext cx="204843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How many rooms should I expect to have available on April 1st based on current bookings? When should I stop selling?</a:t>
                </a:r>
                <a:endParaRPr lang="en-US">
                  <a:solidFill>
                    <a:srgbClr val="0C0C0C"/>
                  </a:solidFill>
                </a:endParaRPr>
              </a:p>
            </p:txBody>
          </p:sp>
          <p:sp>
            <p:nvSpPr>
              <p:cNvPr id="56" name="TextBox 55">
                <a:extLst>
                  <a:ext uri="{FF2B5EF4-FFF2-40B4-BE49-F238E27FC236}">
                    <a16:creationId xmlns:a16="http://schemas.microsoft.com/office/drawing/2014/main" id="{6B04F03F-6783-4158-9F14-D2D2C9803D19}"/>
                  </a:ext>
                </a:extLst>
              </p:cNvPr>
              <p:cNvSpPr txBox="1"/>
              <p:nvPr/>
            </p:nvSpPr>
            <p:spPr>
              <a:xfrm>
                <a:off x="9313280" y="5084104"/>
                <a:ext cx="204843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Can I update my availability online automatically based on forecasted capacity? I would not miss selling opportunities!</a:t>
                </a:r>
                <a:endParaRPr lang="en-US" sz="1400">
                  <a:solidFill>
                    <a:srgbClr val="0C0C0C"/>
                  </a:solidFill>
                  <a:cs typeface="Calibri"/>
                </a:endParaRPr>
              </a:p>
            </p:txBody>
          </p:sp>
          <p:sp>
            <p:nvSpPr>
              <p:cNvPr id="57" name="TextBox 56">
                <a:extLst>
                  <a:ext uri="{FF2B5EF4-FFF2-40B4-BE49-F238E27FC236}">
                    <a16:creationId xmlns:a16="http://schemas.microsoft.com/office/drawing/2014/main" id="{1DE7C5B1-A985-4A90-8C78-AA5FB74C221C}"/>
                  </a:ext>
                </a:extLst>
              </p:cNvPr>
              <p:cNvSpPr txBox="1"/>
              <p:nvPr/>
            </p:nvSpPr>
            <p:spPr>
              <a:xfrm>
                <a:off x="9296399" y="1550058"/>
                <a:ext cx="2048436"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C0C0C"/>
                    </a:solidFill>
                  </a:rPr>
                  <a:t>A booking from the UK was made for 4 adults next weekend and is flagged as likely to be canceled. Should we send them the British Welcome template?</a:t>
                </a:r>
                <a:endParaRPr lang="en-US">
                  <a:solidFill>
                    <a:srgbClr val="0C0C0C"/>
                  </a:solidFill>
                  <a:cs typeface="Calibri" panose="020F0502020204030204"/>
                </a:endParaRPr>
              </a:p>
            </p:txBody>
          </p:sp>
          <p:pic>
            <p:nvPicPr>
              <p:cNvPr id="18" name="Picture 22" descr="Text, website, calendar&#10;&#10;Description automatically generated">
                <a:extLst>
                  <a:ext uri="{FF2B5EF4-FFF2-40B4-BE49-F238E27FC236}">
                    <a16:creationId xmlns:a16="http://schemas.microsoft.com/office/drawing/2014/main" id="{5FE1E564-D0ED-42AA-BE6A-3C7E8DA0BDD2}"/>
                  </a:ext>
                </a:extLst>
              </p:cNvPr>
              <p:cNvPicPr>
                <a:picLocks noChangeAspect="1"/>
              </p:cNvPicPr>
              <p:nvPr/>
            </p:nvPicPr>
            <p:blipFill>
              <a:blip r:embed="rId16"/>
              <a:stretch>
                <a:fillRect/>
              </a:stretch>
            </p:blipFill>
            <p:spPr>
              <a:xfrm>
                <a:off x="6896122" y="1441418"/>
                <a:ext cx="1205454" cy="1434613"/>
              </a:xfrm>
              <a:prstGeom prst="rect">
                <a:avLst/>
              </a:prstGeom>
            </p:spPr>
          </p:pic>
        </p:grpSp>
      </p:grpSp>
      <p:pic>
        <p:nvPicPr>
          <p:cNvPr id="3" name="Graphic 5" descr="Help with solid fill">
            <a:extLst>
              <a:ext uri="{FF2B5EF4-FFF2-40B4-BE49-F238E27FC236}">
                <a16:creationId xmlns:a16="http://schemas.microsoft.com/office/drawing/2014/main" id="{F43E9EAC-8E84-4BE3-990C-C79DA6ECDFF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60611" y="1730706"/>
            <a:ext cx="310552" cy="324929"/>
          </a:xfrm>
          <a:prstGeom prst="rect">
            <a:avLst/>
          </a:prstGeom>
        </p:spPr>
      </p:pic>
      <p:pic>
        <p:nvPicPr>
          <p:cNvPr id="62" name="Graphic 5" descr="Help with solid fill">
            <a:extLst>
              <a:ext uri="{FF2B5EF4-FFF2-40B4-BE49-F238E27FC236}">
                <a16:creationId xmlns:a16="http://schemas.microsoft.com/office/drawing/2014/main" id="{74B33926-53FD-431D-89A8-96787E53200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60610" y="3669045"/>
            <a:ext cx="310552" cy="324929"/>
          </a:xfrm>
          <a:prstGeom prst="rect">
            <a:avLst/>
          </a:prstGeom>
        </p:spPr>
      </p:pic>
      <p:pic>
        <p:nvPicPr>
          <p:cNvPr id="63" name="Graphic 5" descr="Help with solid fill">
            <a:extLst>
              <a:ext uri="{FF2B5EF4-FFF2-40B4-BE49-F238E27FC236}">
                <a16:creationId xmlns:a16="http://schemas.microsoft.com/office/drawing/2014/main" id="{428F30B5-0206-4621-A258-B349C7EA18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60611" y="5262555"/>
            <a:ext cx="310552" cy="324929"/>
          </a:xfrm>
          <a:prstGeom prst="rect">
            <a:avLst/>
          </a:prstGeom>
        </p:spPr>
      </p:pic>
    </p:spTree>
    <p:extLst>
      <p:ext uri="{BB962C8B-B14F-4D97-AF65-F5344CB8AC3E}">
        <p14:creationId xmlns:p14="http://schemas.microsoft.com/office/powerpoint/2010/main" val="4146758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An abstract connection in pale grey background">
            <a:extLst>
              <a:ext uri="{FF2B5EF4-FFF2-40B4-BE49-F238E27FC236}">
                <a16:creationId xmlns:a16="http://schemas.microsoft.com/office/drawing/2014/main" id="{D8330862-8BC0-4DFB-A137-75D99CD857B4}"/>
              </a:ext>
            </a:extLst>
          </p:cNvPr>
          <p:cNvPicPr>
            <a:picLocks noChangeAspect="1"/>
          </p:cNvPicPr>
          <p:nvPr/>
        </p:nvPicPr>
        <p:blipFill rotWithShape="1">
          <a:blip r:embed="rId2"/>
          <a:srcRect l="4174" t="8978" r="31110" b="1"/>
          <a:stretch/>
        </p:blipFill>
        <p:spPr>
          <a:xfrm>
            <a:off x="-2" y="10"/>
            <a:ext cx="8668512" cy="6857990"/>
          </a:xfrm>
          <a:prstGeom prst="rect">
            <a:avLst/>
          </a:prstGeom>
        </p:spPr>
      </p:pic>
      <p:sp>
        <p:nvSpPr>
          <p:cNvPr id="28" name="Rectangle 27">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EEF3400-FB7F-4E2B-BC5D-08CA9C99900A}"/>
              </a:ext>
            </a:extLst>
          </p:cNvPr>
          <p:cNvSpPr txBox="1"/>
          <p:nvPr/>
        </p:nvSpPr>
        <p:spPr>
          <a:xfrm>
            <a:off x="7848600" y="1122363"/>
            <a:ext cx="4023360" cy="3204134"/>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endParaRPr lang="en-US" sz="4800">
              <a:latin typeface="+mj-lt"/>
              <a:ea typeface="+mj-ea"/>
              <a:cs typeface="+mj-cs"/>
            </a:endParaRPr>
          </a:p>
          <a:p>
            <a:pPr>
              <a:lnSpc>
                <a:spcPct val="90000"/>
              </a:lnSpc>
              <a:spcBef>
                <a:spcPct val="0"/>
              </a:spcBef>
              <a:spcAft>
                <a:spcPts val="600"/>
              </a:spcAft>
            </a:pPr>
            <a:r>
              <a:rPr lang="en-US" sz="4800">
                <a:latin typeface="+mj-lt"/>
                <a:ea typeface="+mj-ea"/>
                <a:cs typeface="+mj-cs"/>
              </a:rPr>
              <a:t>Happy to take </a:t>
            </a:r>
            <a:br>
              <a:rPr lang="en-US" sz="4800">
                <a:latin typeface="+mj-lt"/>
                <a:ea typeface="+mj-ea"/>
                <a:cs typeface="+mj-cs"/>
              </a:rPr>
            </a:br>
            <a:r>
              <a:rPr lang="en-US" sz="4800">
                <a:latin typeface="+mj-lt"/>
                <a:ea typeface="+mj-ea"/>
                <a:cs typeface="+mj-cs"/>
              </a:rPr>
              <a:t>your questions</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F2F3C81-949B-4F7D-9833-F0D8F58EBB2B}"/>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endParaRPr lang="en-US" sz="6000">
              <a:cs typeface="Calibri"/>
            </a:endParaRPr>
          </a:p>
        </p:txBody>
      </p:sp>
    </p:spTree>
    <p:extLst>
      <p:ext uri="{BB962C8B-B14F-4D97-AF65-F5344CB8AC3E}">
        <p14:creationId xmlns:p14="http://schemas.microsoft.com/office/powerpoint/2010/main" val="124300353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8">
            <a:extLst>
              <a:ext uri="{FF2B5EF4-FFF2-40B4-BE49-F238E27FC236}">
                <a16:creationId xmlns:a16="http://schemas.microsoft.com/office/drawing/2014/main" id="{F4D600E1-C391-4350-AEE5-20D07CAD6F02}"/>
              </a:ext>
            </a:extLst>
          </p:cNvPr>
          <p:cNvPicPr>
            <a:picLocks noChangeAspect="1"/>
          </p:cNvPicPr>
          <p:nvPr/>
        </p:nvPicPr>
        <p:blipFill rotWithShape="1">
          <a:blip r:embed="rId3">
            <a:alphaModFix amt="35000"/>
          </a:blip>
          <a:srcRect t="18196" b="16586"/>
          <a:stretch/>
        </p:blipFill>
        <p:spPr>
          <a:xfrm>
            <a:off x="20" y="1"/>
            <a:ext cx="12191980" cy="6857999"/>
          </a:xfrm>
          <a:prstGeom prst="rect">
            <a:avLst/>
          </a:prstGeom>
        </p:spPr>
      </p:pic>
      <p:sp>
        <p:nvSpPr>
          <p:cNvPr id="2" name="Title 1">
            <a:extLst>
              <a:ext uri="{FF2B5EF4-FFF2-40B4-BE49-F238E27FC236}">
                <a16:creationId xmlns:a16="http://schemas.microsoft.com/office/drawing/2014/main" id="{A0AFCEA7-7AE8-49CA-9B90-6449914DF88B}"/>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Project Overview</a:t>
            </a:r>
          </a:p>
        </p:txBody>
      </p:sp>
      <p:cxnSp>
        <p:nvCxnSpPr>
          <p:cNvPr id="59" name="Straight Connector 5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61" name="TextBox 12">
            <a:extLst>
              <a:ext uri="{FF2B5EF4-FFF2-40B4-BE49-F238E27FC236}">
                <a16:creationId xmlns:a16="http://schemas.microsoft.com/office/drawing/2014/main" id="{56766745-FEBB-4C87-BBC4-797E29C4FE56}"/>
              </a:ext>
            </a:extLst>
          </p:cNvPr>
          <p:cNvGraphicFramePr/>
          <p:nvPr>
            <p:extLst>
              <p:ext uri="{D42A27DB-BD31-4B8C-83A1-F6EECF244321}">
                <p14:modId xmlns:p14="http://schemas.microsoft.com/office/powerpoint/2010/main" val="584116604"/>
              </p:ext>
            </p:extLst>
          </p:nvPr>
        </p:nvGraphicFramePr>
        <p:xfrm>
          <a:off x="5524789" y="1413348"/>
          <a:ext cx="5757786" cy="44478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3784475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8">
            <a:extLst>
              <a:ext uri="{FF2B5EF4-FFF2-40B4-BE49-F238E27FC236}">
                <a16:creationId xmlns:a16="http://schemas.microsoft.com/office/drawing/2014/main" id="{F4D600E1-C391-4350-AEE5-20D07CAD6F02}"/>
              </a:ext>
            </a:extLst>
          </p:cNvPr>
          <p:cNvPicPr>
            <a:picLocks noChangeAspect="1"/>
          </p:cNvPicPr>
          <p:nvPr/>
        </p:nvPicPr>
        <p:blipFill rotWithShape="1">
          <a:blip r:embed="rId3">
            <a:alphaModFix amt="35000"/>
          </a:blip>
          <a:srcRect t="18225" r="-2" b="16615"/>
          <a:stretch/>
        </p:blipFill>
        <p:spPr>
          <a:xfrm>
            <a:off x="20" y="1"/>
            <a:ext cx="12191980" cy="6857999"/>
          </a:xfrm>
          <a:prstGeom prst="rect">
            <a:avLst/>
          </a:prstGeom>
        </p:spPr>
      </p:pic>
      <p:sp>
        <p:nvSpPr>
          <p:cNvPr id="2" name="Title 1">
            <a:extLst>
              <a:ext uri="{FF2B5EF4-FFF2-40B4-BE49-F238E27FC236}">
                <a16:creationId xmlns:a16="http://schemas.microsoft.com/office/drawing/2014/main" id="{A0AFCEA7-7AE8-49CA-9B90-6449914DF88B}"/>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3700">
                <a:solidFill>
                  <a:srgbClr val="FFFFFF"/>
                </a:solidFill>
              </a:rPr>
              <a:t>Cancelation</a:t>
            </a:r>
            <a:br>
              <a:rPr lang="en-US" sz="3700">
                <a:solidFill>
                  <a:srgbClr val="FFFFFF"/>
                </a:solidFill>
              </a:rPr>
            </a:br>
            <a:r>
              <a:rPr lang="en-US" sz="3700">
                <a:solidFill>
                  <a:srgbClr val="FFFFFF"/>
                </a:solidFill>
              </a:rPr>
              <a:t>Key Insights</a:t>
            </a:r>
            <a:endParaRPr lang="en-US" sz="3700">
              <a:cs typeface="Calibri Light"/>
            </a:endParaRPr>
          </a:p>
        </p:txBody>
      </p:sp>
      <p:cxnSp>
        <p:nvCxnSpPr>
          <p:cNvPr id="45" name="Straight Connector 4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Graphic 3" descr="User network with solid fill">
            <a:extLst>
              <a:ext uri="{FF2B5EF4-FFF2-40B4-BE49-F238E27FC236}">
                <a16:creationId xmlns:a16="http://schemas.microsoft.com/office/drawing/2014/main" id="{2D7545FC-BDB2-42B7-A232-C8F55B43A1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9078" y="2477911"/>
            <a:ext cx="1027289" cy="1027289"/>
          </a:xfrm>
          <a:prstGeom prst="rect">
            <a:avLst/>
          </a:prstGeom>
        </p:spPr>
      </p:pic>
      <p:sp>
        <p:nvSpPr>
          <p:cNvPr id="4" name="Title 1">
            <a:extLst>
              <a:ext uri="{FF2B5EF4-FFF2-40B4-BE49-F238E27FC236}">
                <a16:creationId xmlns:a16="http://schemas.microsoft.com/office/drawing/2014/main" id="{CF01EB82-3176-4064-BB23-EE5611A10829}"/>
              </a:ext>
            </a:extLst>
          </p:cNvPr>
          <p:cNvSpPr txBox="1">
            <a:spLocks/>
          </p:cNvSpPr>
          <p:nvPr/>
        </p:nvSpPr>
        <p:spPr>
          <a:xfrm>
            <a:off x="7778045" y="1973206"/>
            <a:ext cx="2367719" cy="33998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a:buChar char="•"/>
            </a:pPr>
            <a:r>
              <a:rPr lang="en-US" sz="1800">
                <a:solidFill>
                  <a:srgbClr val="FFFFFF"/>
                </a:solidFill>
              </a:rPr>
              <a:t>Market Segment</a:t>
            </a:r>
            <a:endParaRPr lang="en-US">
              <a:solidFill>
                <a:srgbClr val="FFFFFF"/>
              </a:solidFill>
              <a:cs typeface="Calibri Light" panose="020F0302020204030204"/>
            </a:endParaRPr>
          </a:p>
          <a:p>
            <a:pPr marL="285750" indent="-285750">
              <a:buFont typeface="Arial"/>
              <a:buChar char="•"/>
            </a:pPr>
            <a:endParaRPr lang="en-US" sz="1800">
              <a:cs typeface="Calibri Light"/>
            </a:endParaRPr>
          </a:p>
          <a:p>
            <a:pPr marL="285750" indent="-285750">
              <a:buFont typeface="Arial"/>
              <a:buChar char="•"/>
            </a:pPr>
            <a:r>
              <a:rPr lang="en-US" sz="1800">
                <a:cs typeface="Calibri Light"/>
              </a:rPr>
              <a:t>Booking Features</a:t>
            </a:r>
          </a:p>
          <a:p>
            <a:pPr marL="285750" indent="-285750">
              <a:buFont typeface="Arial"/>
              <a:buChar char="•"/>
            </a:pPr>
            <a:endParaRPr lang="en-US" sz="1800">
              <a:cs typeface="Calibri Light"/>
            </a:endParaRPr>
          </a:p>
          <a:p>
            <a:pPr marL="285750" indent="-285750">
              <a:buFont typeface="Arial"/>
              <a:buChar char="•"/>
            </a:pPr>
            <a:r>
              <a:rPr lang="en-US" sz="1800">
                <a:cs typeface="Calibri Light"/>
              </a:rPr>
              <a:t>Customer History</a:t>
            </a:r>
          </a:p>
          <a:p>
            <a:pPr marL="285750" indent="-285750">
              <a:buFont typeface="Arial"/>
              <a:buChar char="•"/>
            </a:pPr>
            <a:endParaRPr lang="en-US" sz="1800">
              <a:cs typeface="Calibri Light"/>
            </a:endParaRPr>
          </a:p>
          <a:p>
            <a:pPr marL="285750" indent="-285750">
              <a:buFont typeface="Arial"/>
              <a:buChar char="•"/>
            </a:pPr>
            <a:r>
              <a:rPr lang="en-US" sz="1800">
                <a:cs typeface="Calibri Light"/>
              </a:rPr>
              <a:t>Seasonality</a:t>
            </a:r>
          </a:p>
          <a:p>
            <a:pPr marL="285750" indent="-285750">
              <a:buFont typeface="Arial"/>
              <a:buChar char="•"/>
            </a:pPr>
            <a:endParaRPr lang="en-US" sz="1800">
              <a:cs typeface="Calibri Light"/>
            </a:endParaRPr>
          </a:p>
          <a:p>
            <a:endParaRPr lang="en-US" sz="1800">
              <a:cs typeface="Calibri Light"/>
            </a:endParaRPr>
          </a:p>
        </p:txBody>
      </p:sp>
      <p:sp>
        <p:nvSpPr>
          <p:cNvPr id="10" name="Title 1">
            <a:extLst>
              <a:ext uri="{FF2B5EF4-FFF2-40B4-BE49-F238E27FC236}">
                <a16:creationId xmlns:a16="http://schemas.microsoft.com/office/drawing/2014/main" id="{05D306C3-724C-44C6-8544-6D21E22B7000}"/>
              </a:ext>
            </a:extLst>
          </p:cNvPr>
          <p:cNvSpPr txBox="1">
            <a:spLocks/>
          </p:cNvSpPr>
          <p:nvPr/>
        </p:nvSpPr>
        <p:spPr>
          <a:xfrm>
            <a:off x="5365045" y="3214984"/>
            <a:ext cx="1887942" cy="1346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a:solidFill>
                  <a:srgbClr val="FFFFFF"/>
                </a:solidFill>
              </a:rPr>
              <a:t>Cancelations Understanding</a:t>
            </a:r>
            <a:endParaRPr lang="en-US" sz="2400">
              <a:solidFill>
                <a:srgbClr val="FFFFFF"/>
              </a:solidFill>
            </a:endParaRPr>
          </a:p>
          <a:p>
            <a:pPr algn="r"/>
            <a:r>
              <a:rPr lang="en-US" sz="1800">
                <a:solidFill>
                  <a:srgbClr val="FFFFFF"/>
                </a:solidFill>
              </a:rPr>
              <a:t>Cockpit</a:t>
            </a:r>
            <a:endParaRPr lang="en-US" sz="2400">
              <a:cs typeface="Calibri Light"/>
            </a:endParaRPr>
          </a:p>
        </p:txBody>
      </p:sp>
    </p:spTree>
    <p:extLst>
      <p:ext uri="{BB962C8B-B14F-4D97-AF65-F5344CB8AC3E}">
        <p14:creationId xmlns:p14="http://schemas.microsoft.com/office/powerpoint/2010/main" val="889740085"/>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Market Segment</a:t>
            </a:r>
          </a:p>
        </p:txBody>
      </p:sp>
      <p:sp>
        <p:nvSpPr>
          <p:cNvPr id="6" name="Retângulo 5">
            <a:extLst>
              <a:ext uri="{FF2B5EF4-FFF2-40B4-BE49-F238E27FC236}">
                <a16:creationId xmlns:a16="http://schemas.microsoft.com/office/drawing/2014/main" id="{DEA648F3-0306-4054-81A0-5F9476A2C9A7}"/>
              </a:ext>
            </a:extLst>
          </p:cNvPr>
          <p:cNvSpPr/>
          <p:nvPr/>
        </p:nvSpPr>
        <p:spPr>
          <a:xfrm>
            <a:off x="11430000" y="0"/>
            <a:ext cx="6667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4976248D-325C-4EC6-91D1-A581892CC1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4556" y="90311"/>
            <a:ext cx="361244" cy="361244"/>
          </a:xfrm>
          <a:prstGeom prst="rect">
            <a:avLst/>
          </a:prstGeom>
        </p:spPr>
      </p:pic>
      <p:sp>
        <p:nvSpPr>
          <p:cNvPr id="2" name="TextBox 1">
            <a:extLst>
              <a:ext uri="{FF2B5EF4-FFF2-40B4-BE49-F238E27FC236}">
                <a16:creationId xmlns:a16="http://schemas.microsoft.com/office/drawing/2014/main" id="{252035B6-B81F-4B19-929F-E6B0B91E084C}"/>
              </a:ext>
            </a:extLst>
          </p:cNvPr>
          <p:cNvSpPr txBox="1"/>
          <p:nvPr/>
        </p:nvSpPr>
        <p:spPr>
          <a:xfrm>
            <a:off x="310551" y="94891"/>
            <a:ext cx="3433313" cy="369332"/>
          </a:xfrm>
          <a:prstGeom prst="rect">
            <a:avLst/>
          </a:prstGeom>
          <a:noFill/>
          <a:ln>
            <a:solidFill>
              <a:schemeClr val="tx1">
                <a:lumMod val="95000"/>
                <a:lumOff val="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Light"/>
                <a:cs typeface="Calibri Light"/>
              </a:rPr>
              <a:t>Market Segment Perspective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Time</a:t>
            </a:r>
          </a:p>
        </p:txBody>
      </p:sp>
      <p:sp>
        <p:nvSpPr>
          <p:cNvPr id="2" name="Retângulo 1">
            <a:extLst>
              <a:ext uri="{FF2B5EF4-FFF2-40B4-BE49-F238E27FC236}">
                <a16:creationId xmlns:a16="http://schemas.microsoft.com/office/drawing/2014/main" id="{5242C4CA-6F58-46E7-B984-FCBB4B451295}"/>
              </a:ext>
            </a:extLst>
          </p:cNvPr>
          <p:cNvSpPr/>
          <p:nvPr/>
        </p:nvSpPr>
        <p:spPr>
          <a:xfrm>
            <a:off x="11593286" y="0"/>
            <a:ext cx="522514" cy="511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B022CC08-328B-4737-9CA8-99F827D85E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4556" y="90311"/>
            <a:ext cx="361244" cy="361244"/>
          </a:xfrm>
          <a:prstGeom prst="rect">
            <a:avLst/>
          </a:prstGeom>
        </p:spPr>
      </p:pic>
      <p:sp>
        <p:nvSpPr>
          <p:cNvPr id="7" name="TextBox 6">
            <a:extLst>
              <a:ext uri="{FF2B5EF4-FFF2-40B4-BE49-F238E27FC236}">
                <a16:creationId xmlns:a16="http://schemas.microsoft.com/office/drawing/2014/main" id="{D78537D7-FE43-4AF2-8796-ECC58D1CB28C}"/>
              </a:ext>
            </a:extLst>
          </p:cNvPr>
          <p:cNvSpPr txBox="1"/>
          <p:nvPr/>
        </p:nvSpPr>
        <p:spPr>
          <a:xfrm>
            <a:off x="310551" y="94891"/>
            <a:ext cx="3433313" cy="369332"/>
          </a:xfrm>
          <a:prstGeom prst="rect">
            <a:avLst/>
          </a:prstGeom>
          <a:noFill/>
          <a:ln>
            <a:solidFill>
              <a:schemeClr val="tx1">
                <a:lumMod val="95000"/>
                <a:lumOff val="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Light"/>
                <a:cs typeface="Calibri Light"/>
              </a:rPr>
              <a:t>Seasonality Perspective</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Booking characteristics</a:t>
            </a:r>
          </a:p>
        </p:txBody>
      </p:sp>
      <p:sp>
        <p:nvSpPr>
          <p:cNvPr id="2" name="Retângulo 1">
            <a:extLst>
              <a:ext uri="{FF2B5EF4-FFF2-40B4-BE49-F238E27FC236}">
                <a16:creationId xmlns:a16="http://schemas.microsoft.com/office/drawing/2014/main" id="{294BD192-6476-435F-8C25-2EA494D8BEAF}"/>
              </a:ext>
            </a:extLst>
          </p:cNvPr>
          <p:cNvSpPr/>
          <p:nvPr/>
        </p:nvSpPr>
        <p:spPr>
          <a:xfrm>
            <a:off x="11332029" y="0"/>
            <a:ext cx="859971" cy="598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A8226AB7-8E42-4049-8EC5-A79C4075C7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4556" y="90311"/>
            <a:ext cx="361244" cy="361244"/>
          </a:xfrm>
          <a:prstGeom prst="rect">
            <a:avLst/>
          </a:prstGeom>
        </p:spPr>
      </p:pic>
      <p:sp>
        <p:nvSpPr>
          <p:cNvPr id="7" name="TextBox 6">
            <a:extLst>
              <a:ext uri="{FF2B5EF4-FFF2-40B4-BE49-F238E27FC236}">
                <a16:creationId xmlns:a16="http://schemas.microsoft.com/office/drawing/2014/main" id="{646CB65E-E964-4FAC-A521-DA8ED9D64455}"/>
              </a:ext>
            </a:extLst>
          </p:cNvPr>
          <p:cNvSpPr txBox="1"/>
          <p:nvPr/>
        </p:nvSpPr>
        <p:spPr>
          <a:xfrm>
            <a:off x="540589" y="94891"/>
            <a:ext cx="3433313" cy="369332"/>
          </a:xfrm>
          <a:prstGeom prst="rect">
            <a:avLst/>
          </a:prstGeom>
          <a:noFill/>
          <a:ln>
            <a:solidFill>
              <a:schemeClr val="tx1">
                <a:lumMod val="95000"/>
                <a:lumOff val="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Light"/>
                <a:cs typeface="Calibri Light"/>
              </a:rPr>
              <a:t>Booking Features Perspective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Customer History</a:t>
            </a:r>
          </a:p>
        </p:txBody>
      </p:sp>
      <p:pic>
        <p:nvPicPr>
          <p:cNvPr id="5" name="Imagem 4">
            <a:extLst>
              <a:ext uri="{FF2B5EF4-FFF2-40B4-BE49-F238E27FC236}">
                <a16:creationId xmlns:a16="http://schemas.microsoft.com/office/drawing/2014/main" id="{0294A83A-16E8-4436-99AC-047C3C278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754556" y="90311"/>
            <a:ext cx="361244" cy="361244"/>
          </a:xfrm>
          <a:prstGeom prst="rect">
            <a:avLst/>
          </a:prstGeom>
        </p:spPr>
      </p:pic>
      <p:sp>
        <p:nvSpPr>
          <p:cNvPr id="2" name="TextBox 1">
            <a:extLst>
              <a:ext uri="{FF2B5EF4-FFF2-40B4-BE49-F238E27FC236}">
                <a16:creationId xmlns:a16="http://schemas.microsoft.com/office/drawing/2014/main" id="{26554C4E-C9A8-4D30-B4C3-6F67BF1F52D9}"/>
              </a:ext>
            </a:extLst>
          </p:cNvPr>
          <p:cNvSpPr txBox="1"/>
          <p:nvPr/>
        </p:nvSpPr>
        <p:spPr>
          <a:xfrm>
            <a:off x="310551" y="94891"/>
            <a:ext cx="3433313" cy="369332"/>
          </a:xfrm>
          <a:prstGeom prst="rect">
            <a:avLst/>
          </a:prstGeom>
          <a:noFill/>
          <a:ln>
            <a:solidFill>
              <a:schemeClr val="tx1">
                <a:lumMod val="95000"/>
                <a:lumOff val="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Light"/>
                <a:cs typeface="Calibri Light"/>
              </a:rPr>
              <a:t>Customer History Perspective</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8">
            <a:extLst>
              <a:ext uri="{FF2B5EF4-FFF2-40B4-BE49-F238E27FC236}">
                <a16:creationId xmlns:a16="http://schemas.microsoft.com/office/drawing/2014/main" id="{F4D600E1-C391-4350-AEE5-20D07CAD6F02}"/>
              </a:ext>
            </a:extLst>
          </p:cNvPr>
          <p:cNvPicPr>
            <a:picLocks noChangeAspect="1"/>
          </p:cNvPicPr>
          <p:nvPr/>
        </p:nvPicPr>
        <p:blipFill rotWithShape="1">
          <a:blip r:embed="rId3">
            <a:alphaModFix amt="35000"/>
          </a:blip>
          <a:srcRect t="18225" r="-2" b="16615"/>
          <a:stretch/>
        </p:blipFill>
        <p:spPr>
          <a:xfrm>
            <a:off x="20" y="1"/>
            <a:ext cx="12191980" cy="6857999"/>
          </a:xfrm>
          <a:prstGeom prst="rect">
            <a:avLst/>
          </a:prstGeom>
        </p:spPr>
      </p:pic>
      <p:sp>
        <p:nvSpPr>
          <p:cNvPr id="2" name="Title 1">
            <a:extLst>
              <a:ext uri="{FF2B5EF4-FFF2-40B4-BE49-F238E27FC236}">
                <a16:creationId xmlns:a16="http://schemas.microsoft.com/office/drawing/2014/main" id="{A0AFCEA7-7AE8-49CA-9B90-6449914DF88B}"/>
              </a:ext>
            </a:extLst>
          </p:cNvPr>
          <p:cNvSpPr>
            <a:spLocks noGrp="1"/>
          </p:cNvSpPr>
          <p:nvPr>
            <p:ph type="title"/>
          </p:nvPr>
        </p:nvSpPr>
        <p:spPr>
          <a:xfrm>
            <a:off x="838201" y="1065862"/>
            <a:ext cx="3313164" cy="4726276"/>
          </a:xfrm>
        </p:spPr>
        <p:txBody>
          <a:bodyPr vert="horz" lIns="91440" tIns="45720" rIns="91440" bIns="45720" rtlCol="0">
            <a:normAutofit/>
          </a:bodyPr>
          <a:lstStyle/>
          <a:p>
            <a:pPr algn="r"/>
            <a:r>
              <a:rPr lang="en-US" sz="3700">
                <a:solidFill>
                  <a:srgbClr val="FFFFFF"/>
                </a:solidFill>
              </a:rPr>
              <a:t>Predicting</a:t>
            </a:r>
            <a:br>
              <a:rPr lang="en-US" sz="3700">
                <a:solidFill>
                  <a:srgbClr val="FFFFFF"/>
                </a:solidFill>
              </a:rPr>
            </a:br>
            <a:r>
              <a:rPr lang="en-US" sz="3700">
                <a:cs typeface="Calibri Light"/>
              </a:rPr>
              <a:t>Cancelations</a:t>
            </a:r>
            <a:endParaRPr lang="en-US">
              <a:ea typeface="+mj-ea"/>
              <a:cs typeface="+mj-cs"/>
            </a:endParaRPr>
          </a:p>
        </p:txBody>
      </p:sp>
      <p:cxnSp>
        <p:nvCxnSpPr>
          <p:cNvPr id="45" name="Straight Connector 44">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3" name="Graphic 3" descr="Scatterplot outline">
            <a:extLst>
              <a:ext uri="{FF2B5EF4-FFF2-40B4-BE49-F238E27FC236}">
                <a16:creationId xmlns:a16="http://schemas.microsoft.com/office/drawing/2014/main" id="{0C7C7909-E6FB-4A7F-97DB-BD84003292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84522" y="2534356"/>
            <a:ext cx="914400" cy="914400"/>
          </a:xfrm>
          <a:prstGeom prst="rect">
            <a:avLst/>
          </a:prstGeom>
        </p:spPr>
      </p:pic>
      <p:sp>
        <p:nvSpPr>
          <p:cNvPr id="4" name="Title 1">
            <a:extLst>
              <a:ext uri="{FF2B5EF4-FFF2-40B4-BE49-F238E27FC236}">
                <a16:creationId xmlns:a16="http://schemas.microsoft.com/office/drawing/2014/main" id="{45F4EABA-CDB4-439D-B7A1-3E6E2BAFC79F}"/>
              </a:ext>
            </a:extLst>
          </p:cNvPr>
          <p:cNvSpPr txBox="1">
            <a:spLocks/>
          </p:cNvSpPr>
          <p:nvPr/>
        </p:nvSpPr>
        <p:spPr>
          <a:xfrm>
            <a:off x="5012267" y="3264373"/>
            <a:ext cx="1887942" cy="1346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1800">
                <a:solidFill>
                  <a:srgbClr val="FFFFFF"/>
                </a:solidFill>
              </a:rPr>
              <a:t>GradientBoosting</a:t>
            </a:r>
            <a:br>
              <a:rPr lang="en-US" sz="1800">
                <a:solidFill>
                  <a:srgbClr val="FFFFFF"/>
                </a:solidFill>
              </a:rPr>
            </a:br>
            <a:r>
              <a:rPr lang="en-US" sz="1800">
                <a:solidFill>
                  <a:srgbClr val="FFFFFF"/>
                </a:solidFill>
              </a:rPr>
              <a:t>Machine</a:t>
            </a:r>
            <a:br>
              <a:rPr lang="en-US" sz="1800">
                <a:solidFill>
                  <a:srgbClr val="FFFFFF"/>
                </a:solidFill>
                <a:cs typeface="Calibri Light"/>
              </a:rPr>
            </a:br>
            <a:r>
              <a:rPr lang="en-US" sz="1800">
                <a:solidFill>
                  <a:srgbClr val="FFFFFF"/>
                </a:solidFill>
              </a:rPr>
              <a:t>Learning Algorithm</a:t>
            </a:r>
            <a:endParaRPr lang="en-US"/>
          </a:p>
        </p:txBody>
      </p:sp>
      <p:sp>
        <p:nvSpPr>
          <p:cNvPr id="5" name="Title 1">
            <a:extLst>
              <a:ext uri="{FF2B5EF4-FFF2-40B4-BE49-F238E27FC236}">
                <a16:creationId xmlns:a16="http://schemas.microsoft.com/office/drawing/2014/main" id="{DB66821A-36FB-48C0-A094-EFAE7B8905DB}"/>
              </a:ext>
            </a:extLst>
          </p:cNvPr>
          <p:cNvSpPr txBox="1">
            <a:spLocks/>
          </p:cNvSpPr>
          <p:nvPr/>
        </p:nvSpPr>
        <p:spPr>
          <a:xfrm>
            <a:off x="7778045" y="1973206"/>
            <a:ext cx="2367719" cy="33998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a:buChar char="•"/>
            </a:pPr>
            <a:r>
              <a:rPr lang="en-US" sz="1800">
                <a:cs typeface="Calibri Light"/>
              </a:rPr>
              <a:t>88% accurate in predicting booking cancelations</a:t>
            </a:r>
          </a:p>
          <a:p>
            <a:pPr marL="285750" indent="-285750">
              <a:buFont typeface="Arial"/>
              <a:buChar char="•"/>
            </a:pPr>
            <a:endParaRPr lang="en-US" sz="1800">
              <a:cs typeface="Calibri Light"/>
            </a:endParaRPr>
          </a:p>
          <a:p>
            <a:endParaRPr lang="en-US" sz="1800">
              <a:cs typeface="Calibri Light"/>
            </a:endParaRPr>
          </a:p>
        </p:txBody>
      </p:sp>
    </p:spTree>
    <p:extLst>
      <p:ext uri="{BB962C8B-B14F-4D97-AF65-F5344CB8AC3E}">
        <p14:creationId xmlns:p14="http://schemas.microsoft.com/office/powerpoint/2010/main" val="135253894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4EE8D98A-60DA-45FA-9934-6787B3F0C1F2}"/>
              </a:ext>
            </a:extLst>
          </p:cNvPr>
          <p:cNvSpPr txBox="1">
            <a:spLocks/>
          </p:cNvSpPr>
          <p:nvPr/>
        </p:nvSpPr>
        <p:spPr>
          <a:xfrm>
            <a:off x="4228414" y="678123"/>
            <a:ext cx="3408011" cy="775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a:cs typeface="Calibri"/>
            </a:endParaRPr>
          </a:p>
        </p:txBody>
      </p:sp>
      <p:pic>
        <p:nvPicPr>
          <p:cNvPr id="448" name="Picture 448" descr="Icon&#10;&#10;Description automatically generated">
            <a:extLst>
              <a:ext uri="{FF2B5EF4-FFF2-40B4-BE49-F238E27FC236}">
                <a16:creationId xmlns:a16="http://schemas.microsoft.com/office/drawing/2014/main" id="{C1B3B560-EE4B-4A42-8757-121D54800F2B}"/>
              </a:ext>
            </a:extLst>
          </p:cNvPr>
          <p:cNvPicPr>
            <a:picLocks noChangeAspect="1"/>
          </p:cNvPicPr>
          <p:nvPr/>
        </p:nvPicPr>
        <p:blipFill>
          <a:blip r:embed="rId3"/>
          <a:stretch>
            <a:fillRect/>
          </a:stretch>
        </p:blipFill>
        <p:spPr>
          <a:xfrm>
            <a:off x="-180975" y="236764"/>
            <a:ext cx="1572986" cy="1234168"/>
          </a:xfrm>
          <a:prstGeom prst="rect">
            <a:avLst/>
          </a:prstGeom>
        </p:spPr>
      </p:pic>
      <p:pic>
        <p:nvPicPr>
          <p:cNvPr id="449" name="Picture 449" descr="Icon&#10;&#10;Description automatically generated">
            <a:extLst>
              <a:ext uri="{FF2B5EF4-FFF2-40B4-BE49-F238E27FC236}">
                <a16:creationId xmlns:a16="http://schemas.microsoft.com/office/drawing/2014/main" id="{42B4AF2F-7AEA-4515-98FE-261C23A94845}"/>
              </a:ext>
            </a:extLst>
          </p:cNvPr>
          <p:cNvPicPr>
            <a:picLocks noChangeAspect="1"/>
          </p:cNvPicPr>
          <p:nvPr/>
        </p:nvPicPr>
        <p:blipFill>
          <a:blip r:embed="rId4"/>
          <a:stretch>
            <a:fillRect/>
          </a:stretch>
        </p:blipFill>
        <p:spPr>
          <a:xfrm>
            <a:off x="3624943" y="293914"/>
            <a:ext cx="1567543" cy="1113065"/>
          </a:xfrm>
          <a:prstGeom prst="rect">
            <a:avLst/>
          </a:prstGeom>
        </p:spPr>
      </p:pic>
      <p:pic>
        <p:nvPicPr>
          <p:cNvPr id="450" name="Picture 450" descr="Icon&#10;&#10;Description automatically generated">
            <a:extLst>
              <a:ext uri="{FF2B5EF4-FFF2-40B4-BE49-F238E27FC236}">
                <a16:creationId xmlns:a16="http://schemas.microsoft.com/office/drawing/2014/main" id="{AAB61AE7-E5BF-4FAF-94A9-FEEE09F25680}"/>
              </a:ext>
            </a:extLst>
          </p:cNvPr>
          <p:cNvPicPr>
            <a:picLocks noChangeAspect="1"/>
          </p:cNvPicPr>
          <p:nvPr/>
        </p:nvPicPr>
        <p:blipFill>
          <a:blip r:embed="rId5"/>
          <a:stretch>
            <a:fillRect/>
          </a:stretch>
        </p:blipFill>
        <p:spPr>
          <a:xfrm>
            <a:off x="7719332" y="391884"/>
            <a:ext cx="1420586" cy="1019175"/>
          </a:xfrm>
          <a:prstGeom prst="rect">
            <a:avLst/>
          </a:prstGeom>
        </p:spPr>
      </p:pic>
      <p:pic>
        <p:nvPicPr>
          <p:cNvPr id="451" name="Picture 451" descr="Chart, line chart&#10;&#10;Description automatically generated">
            <a:extLst>
              <a:ext uri="{FF2B5EF4-FFF2-40B4-BE49-F238E27FC236}">
                <a16:creationId xmlns:a16="http://schemas.microsoft.com/office/drawing/2014/main" id="{9B225E80-EB2F-4133-A1AA-5A0845BC5D79}"/>
              </a:ext>
            </a:extLst>
          </p:cNvPr>
          <p:cNvPicPr>
            <a:picLocks noChangeAspect="1"/>
          </p:cNvPicPr>
          <p:nvPr/>
        </p:nvPicPr>
        <p:blipFill>
          <a:blip r:embed="rId6"/>
          <a:stretch>
            <a:fillRect/>
          </a:stretch>
        </p:blipFill>
        <p:spPr>
          <a:xfrm>
            <a:off x="1513114" y="1642274"/>
            <a:ext cx="8463335" cy="4545851"/>
          </a:xfrm>
          <a:prstGeom prst="rect">
            <a:avLst/>
          </a:prstGeom>
        </p:spPr>
      </p:pic>
      <p:sp>
        <p:nvSpPr>
          <p:cNvPr id="452" name="TextBox 451">
            <a:extLst>
              <a:ext uri="{FF2B5EF4-FFF2-40B4-BE49-F238E27FC236}">
                <a16:creationId xmlns:a16="http://schemas.microsoft.com/office/drawing/2014/main" id="{6D5E049D-1820-41C4-B6DB-CD1D9D0007A2}"/>
              </a:ext>
            </a:extLst>
          </p:cNvPr>
          <p:cNvSpPr txBox="1"/>
          <p:nvPr/>
        </p:nvSpPr>
        <p:spPr>
          <a:xfrm>
            <a:off x="4955721" y="438150"/>
            <a:ext cx="283164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Light"/>
                <a:ea typeface="+mn-lt"/>
                <a:cs typeface="Calibri Light"/>
              </a:rPr>
              <a:t>There is a tradeoff between how precise the model is - percentage of booking classified as cancelations that will really cancel -  and its recall  - how many of the future cancelations we are able to flag.</a:t>
            </a:r>
            <a:endParaRPr lang="en-US" sz="1200">
              <a:ea typeface="+mn-lt"/>
              <a:cs typeface="+mn-lt"/>
            </a:endParaRPr>
          </a:p>
          <a:p>
            <a:endParaRPr lang="en-US" sz="1200">
              <a:latin typeface="Calibri Light"/>
              <a:ea typeface="+mn-lt"/>
              <a:cs typeface="Calibri Light"/>
            </a:endParaRPr>
          </a:p>
          <a:p>
            <a:pPr algn="l"/>
            <a:endParaRPr lang="en-US" sz="1200">
              <a:latin typeface="Calibri Light"/>
              <a:cs typeface="Calibri Light"/>
            </a:endParaRPr>
          </a:p>
        </p:txBody>
      </p:sp>
      <p:sp>
        <p:nvSpPr>
          <p:cNvPr id="453" name="TextBox 452">
            <a:extLst>
              <a:ext uri="{FF2B5EF4-FFF2-40B4-BE49-F238E27FC236}">
                <a16:creationId xmlns:a16="http://schemas.microsoft.com/office/drawing/2014/main" id="{759D5BD4-5403-414D-A0A7-1F44BC83CC1E}"/>
              </a:ext>
            </a:extLst>
          </p:cNvPr>
          <p:cNvSpPr txBox="1"/>
          <p:nvPr/>
        </p:nvSpPr>
        <p:spPr>
          <a:xfrm>
            <a:off x="1159328" y="438149"/>
            <a:ext cx="263434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Light"/>
                <a:ea typeface="+mn-lt"/>
                <a:cs typeface="Calibri Light"/>
              </a:rPr>
              <a:t>The results show the model has a high level of Accuracy  - the % of bookings correctly classified as either cancelations or not. Precision and Recall  two other key performance metrics.</a:t>
            </a:r>
          </a:p>
          <a:p>
            <a:endParaRPr lang="en-US" sz="1200" b="1">
              <a:latin typeface="Calibri Light"/>
              <a:cs typeface="Calibri Light"/>
            </a:endParaRPr>
          </a:p>
        </p:txBody>
      </p:sp>
      <p:sp>
        <p:nvSpPr>
          <p:cNvPr id="454" name="Content Placeholder 2">
            <a:extLst>
              <a:ext uri="{FF2B5EF4-FFF2-40B4-BE49-F238E27FC236}">
                <a16:creationId xmlns:a16="http://schemas.microsoft.com/office/drawing/2014/main" id="{36AD9A18-ADC0-44CA-BD3C-10051DD1A261}"/>
              </a:ext>
            </a:extLst>
          </p:cNvPr>
          <p:cNvSpPr txBox="1">
            <a:spLocks/>
          </p:cNvSpPr>
          <p:nvPr/>
        </p:nvSpPr>
        <p:spPr>
          <a:xfrm>
            <a:off x="8990915" y="392374"/>
            <a:ext cx="2965779" cy="100665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Calibri Light"/>
                <a:ea typeface="+mn-lt"/>
                <a:cs typeface="Calibri Light"/>
              </a:rPr>
              <a:t>The model chosen shows the highest Accuracy – 88% -  while it provides a balance between Precision and Recall  – 85% each. </a:t>
            </a:r>
          </a:p>
          <a:p>
            <a:r>
              <a:rPr lang="en-US" sz="1200">
                <a:latin typeface="Calibri Light"/>
                <a:cs typeface="Calibri Light"/>
              </a:rPr>
              <a:t>Depending on the intended use the model can be optimized for another metric.</a:t>
            </a:r>
          </a:p>
        </p:txBody>
      </p:sp>
    </p:spTree>
    <p:extLst>
      <p:ext uri="{BB962C8B-B14F-4D97-AF65-F5344CB8AC3E}">
        <p14:creationId xmlns:p14="http://schemas.microsoft.com/office/powerpoint/2010/main" val="26991040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1316</Words>
  <Application>Microsoft Office PowerPoint</Application>
  <PresentationFormat>Ecrã Panorâmico</PresentationFormat>
  <Paragraphs>157</Paragraphs>
  <Slides>14</Slides>
  <Notes>12</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14</vt:i4>
      </vt:variant>
    </vt:vector>
  </HeadingPairs>
  <TitlesOfParts>
    <vt:vector size="18" baseType="lpstr">
      <vt:lpstr>Arial</vt:lpstr>
      <vt:lpstr>Calibri</vt:lpstr>
      <vt:lpstr>Calibri Light</vt:lpstr>
      <vt:lpstr>office theme</vt:lpstr>
      <vt:lpstr>Predicting Cancelations for the Hospitality Industry</vt:lpstr>
      <vt:lpstr>Project Overview</vt:lpstr>
      <vt:lpstr>Cancelation Key Insights</vt:lpstr>
      <vt:lpstr>Market Segment</vt:lpstr>
      <vt:lpstr>Time</vt:lpstr>
      <vt:lpstr>Booking characteristics</vt:lpstr>
      <vt:lpstr>Customer History</vt:lpstr>
      <vt:lpstr>Predicting Cancelations</vt:lpstr>
      <vt:lpstr>Apresentação do PowerPoint</vt:lpstr>
      <vt:lpstr>Apresentação do PowerPoint</vt:lpstr>
      <vt:lpstr>Apresentação do PowerPoint</vt:lpstr>
      <vt:lpstr>Business Implementation</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Mendes</dc:creator>
  <cp:lastModifiedBy>Pedro Martins Costa Mendes</cp:lastModifiedBy>
  <cp:revision>2</cp:revision>
  <dcterms:created xsi:type="dcterms:W3CDTF">2021-03-14T15:14:05Z</dcterms:created>
  <dcterms:modified xsi:type="dcterms:W3CDTF">2021-03-15T22:36:24Z</dcterms:modified>
</cp:coreProperties>
</file>